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2" r:id="rId1"/>
  </p:sldMasterIdLst>
  <p:notesMasterIdLst>
    <p:notesMasterId r:id="rId57"/>
  </p:notesMasterIdLst>
  <p:handoutMasterIdLst>
    <p:handoutMasterId r:id="rId58"/>
  </p:handoutMasterIdLst>
  <p:sldIdLst>
    <p:sldId id="256" r:id="rId2"/>
    <p:sldId id="527" r:id="rId3"/>
    <p:sldId id="507" r:id="rId4"/>
    <p:sldId id="618" r:id="rId5"/>
    <p:sldId id="508" r:id="rId6"/>
    <p:sldId id="532" r:id="rId7"/>
    <p:sldId id="529" r:id="rId8"/>
    <p:sldId id="531" r:id="rId9"/>
    <p:sldId id="533" r:id="rId10"/>
    <p:sldId id="537" r:id="rId11"/>
    <p:sldId id="586" r:id="rId12"/>
    <p:sldId id="538" r:id="rId13"/>
    <p:sldId id="619" r:id="rId14"/>
    <p:sldId id="584" r:id="rId15"/>
    <p:sldId id="519" r:id="rId16"/>
    <p:sldId id="520" r:id="rId17"/>
    <p:sldId id="509" r:id="rId18"/>
    <p:sldId id="542" r:id="rId19"/>
    <p:sldId id="518" r:id="rId20"/>
    <p:sldId id="510" r:id="rId21"/>
    <p:sldId id="512" r:id="rId22"/>
    <p:sldId id="513" r:id="rId23"/>
    <p:sldId id="514" r:id="rId24"/>
    <p:sldId id="517" r:id="rId25"/>
    <p:sldId id="587" r:id="rId26"/>
    <p:sldId id="588" r:id="rId27"/>
    <p:sldId id="589" r:id="rId28"/>
    <p:sldId id="590" r:id="rId29"/>
    <p:sldId id="620" r:id="rId30"/>
    <p:sldId id="621" r:id="rId31"/>
    <p:sldId id="593" r:id="rId32"/>
    <p:sldId id="594" r:id="rId33"/>
    <p:sldId id="595" r:id="rId34"/>
    <p:sldId id="596" r:id="rId35"/>
    <p:sldId id="597" r:id="rId36"/>
    <p:sldId id="598" r:id="rId37"/>
    <p:sldId id="622" r:id="rId38"/>
    <p:sldId id="600" r:id="rId39"/>
    <p:sldId id="601" r:id="rId40"/>
    <p:sldId id="602" r:id="rId41"/>
    <p:sldId id="604" r:id="rId42"/>
    <p:sldId id="605" r:id="rId43"/>
    <p:sldId id="606" r:id="rId44"/>
    <p:sldId id="607" r:id="rId45"/>
    <p:sldId id="608" r:id="rId46"/>
    <p:sldId id="609" r:id="rId47"/>
    <p:sldId id="540" r:id="rId48"/>
    <p:sldId id="610" r:id="rId49"/>
    <p:sldId id="611" r:id="rId50"/>
    <p:sldId id="612" r:id="rId51"/>
    <p:sldId id="613" r:id="rId52"/>
    <p:sldId id="614" r:id="rId53"/>
    <p:sldId id="615" r:id="rId54"/>
    <p:sldId id="617" r:id="rId55"/>
    <p:sldId id="335" r:id="rId56"/>
  </p:sldIdLst>
  <p:sldSz cx="9144000" cy="6858000" type="screen4x3"/>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A8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05" autoAdjust="0"/>
    <p:restoredTop sz="81029" autoAdjust="0"/>
  </p:normalViewPr>
  <p:slideViewPr>
    <p:cSldViewPr>
      <p:cViewPr varScale="1">
        <p:scale>
          <a:sx n="86" d="100"/>
          <a:sy n="86" d="100"/>
        </p:scale>
        <p:origin x="1216" y="64"/>
      </p:cViewPr>
      <p:guideLst>
        <p:guide orient="horz" pos="2160"/>
        <p:guide pos="2880"/>
      </p:guideLst>
    </p:cSldViewPr>
  </p:slideViewPr>
  <p:outlineViewPr>
    <p:cViewPr>
      <p:scale>
        <a:sx n="33" d="100"/>
        <a:sy n="33" d="100"/>
      </p:scale>
      <p:origin x="0" y="42998"/>
    </p:cViewPr>
  </p:outlineViewPr>
  <p:notesTextViewPr>
    <p:cViewPr>
      <p:scale>
        <a:sx n="3" d="2"/>
        <a:sy n="3" d="2"/>
      </p:scale>
      <p:origin x="0" y="0"/>
    </p:cViewPr>
  </p:notesTextViewPr>
  <p:sorterViewPr>
    <p:cViewPr>
      <p:scale>
        <a:sx n="200" d="100"/>
        <a:sy n="200" d="100"/>
      </p:scale>
      <p:origin x="0" y="18907"/>
    </p:cViewPr>
  </p:sorterViewPr>
  <p:notesViewPr>
    <p:cSldViewPr>
      <p:cViewPr varScale="1">
        <p:scale>
          <a:sx n="56" d="100"/>
          <a:sy n="56" d="100"/>
        </p:scale>
        <p:origin x="-1806"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0B76987-EC83-EDAD-7588-BC3BAA022A4E}"/>
              </a:ext>
            </a:extLst>
          </p:cNvPr>
          <p:cNvSpPr>
            <a:spLocks noGrp="1"/>
          </p:cNvSpPr>
          <p:nvPr>
            <p:ph type="hdr" sz="quarter"/>
          </p:nvPr>
        </p:nvSpPr>
        <p:spPr>
          <a:xfrm>
            <a:off x="0" y="0"/>
            <a:ext cx="3036888" cy="465138"/>
          </a:xfrm>
          <a:prstGeom prst="rect">
            <a:avLst/>
          </a:prstGeom>
        </p:spPr>
        <p:txBody>
          <a:bodyPr vert="horz" lIns="93173" tIns="46587" rIns="93173" bIns="46587" rtlCol="0"/>
          <a:lstStyle>
            <a:lvl1pPr algn="l" eaLnBrk="1" fontAlgn="auto" hangingPunct="1">
              <a:spcBef>
                <a:spcPts val="0"/>
              </a:spcBef>
              <a:spcAft>
                <a:spcPts val="0"/>
              </a:spcAft>
              <a:defRPr sz="1300">
                <a:latin typeface="+mn-lt"/>
              </a:defRPr>
            </a:lvl1pPr>
          </a:lstStyle>
          <a:p>
            <a:pPr>
              <a:defRPr/>
            </a:pPr>
            <a:endParaRPr lang="en-US"/>
          </a:p>
        </p:txBody>
      </p:sp>
      <p:sp>
        <p:nvSpPr>
          <p:cNvPr id="3" name="Date Placeholder 2">
            <a:extLst>
              <a:ext uri="{FF2B5EF4-FFF2-40B4-BE49-F238E27FC236}">
                <a16:creationId xmlns:a16="http://schemas.microsoft.com/office/drawing/2014/main" id="{87F6AFA5-F50D-2741-EB59-E242FED25A5F}"/>
              </a:ext>
            </a:extLst>
          </p:cNvPr>
          <p:cNvSpPr>
            <a:spLocks noGrp="1"/>
          </p:cNvSpPr>
          <p:nvPr>
            <p:ph type="dt" sz="quarter" idx="1"/>
          </p:nvPr>
        </p:nvSpPr>
        <p:spPr>
          <a:xfrm>
            <a:off x="3971925" y="0"/>
            <a:ext cx="3036888" cy="465138"/>
          </a:xfrm>
          <a:prstGeom prst="rect">
            <a:avLst/>
          </a:prstGeom>
        </p:spPr>
        <p:txBody>
          <a:bodyPr vert="horz" lIns="93173" tIns="46587" rIns="93173" bIns="46587" rtlCol="0"/>
          <a:lstStyle>
            <a:lvl1pPr algn="r" eaLnBrk="1" fontAlgn="auto" hangingPunct="1">
              <a:spcBef>
                <a:spcPts val="0"/>
              </a:spcBef>
              <a:spcAft>
                <a:spcPts val="0"/>
              </a:spcAft>
              <a:defRPr sz="1300">
                <a:latin typeface="+mn-lt"/>
              </a:defRPr>
            </a:lvl1pPr>
          </a:lstStyle>
          <a:p>
            <a:pPr>
              <a:defRPr/>
            </a:pPr>
            <a:fld id="{75918A85-616E-422F-A969-FD654992C1B6}" type="datetimeFigureOut">
              <a:rPr lang="en-US"/>
              <a:pPr>
                <a:defRPr/>
              </a:pPr>
              <a:t>3/6/2024</a:t>
            </a:fld>
            <a:endParaRPr lang="en-US" dirty="0"/>
          </a:p>
        </p:txBody>
      </p:sp>
      <p:sp>
        <p:nvSpPr>
          <p:cNvPr id="4" name="Footer Placeholder 3">
            <a:extLst>
              <a:ext uri="{FF2B5EF4-FFF2-40B4-BE49-F238E27FC236}">
                <a16:creationId xmlns:a16="http://schemas.microsoft.com/office/drawing/2014/main" id="{FDF1DAB0-1649-2B02-D923-A195AD6C4D47}"/>
              </a:ext>
            </a:extLst>
          </p:cNvPr>
          <p:cNvSpPr>
            <a:spLocks noGrp="1"/>
          </p:cNvSpPr>
          <p:nvPr>
            <p:ph type="ftr" sz="quarter" idx="2"/>
          </p:nvPr>
        </p:nvSpPr>
        <p:spPr>
          <a:xfrm>
            <a:off x="0" y="8829675"/>
            <a:ext cx="3036888" cy="465138"/>
          </a:xfrm>
          <a:prstGeom prst="rect">
            <a:avLst/>
          </a:prstGeom>
        </p:spPr>
        <p:txBody>
          <a:bodyPr vert="horz" lIns="93173" tIns="46587" rIns="93173" bIns="46587" rtlCol="0" anchor="b"/>
          <a:lstStyle>
            <a:lvl1pPr algn="l" eaLnBrk="1" fontAlgn="auto" hangingPunct="1">
              <a:spcBef>
                <a:spcPts val="0"/>
              </a:spcBef>
              <a:spcAft>
                <a:spcPts val="0"/>
              </a:spcAft>
              <a:defRPr sz="1300">
                <a:latin typeface="+mn-lt"/>
              </a:defRPr>
            </a:lvl1pPr>
          </a:lstStyle>
          <a:p>
            <a:pPr>
              <a:defRPr/>
            </a:pPr>
            <a:endParaRPr lang="en-US"/>
          </a:p>
        </p:txBody>
      </p:sp>
      <p:sp>
        <p:nvSpPr>
          <p:cNvPr id="5" name="Slide Number Placeholder 4">
            <a:extLst>
              <a:ext uri="{FF2B5EF4-FFF2-40B4-BE49-F238E27FC236}">
                <a16:creationId xmlns:a16="http://schemas.microsoft.com/office/drawing/2014/main" id="{AB81B4AF-BDE0-C83E-908C-E5CB1774E6CE}"/>
              </a:ext>
            </a:extLst>
          </p:cNvPr>
          <p:cNvSpPr>
            <a:spLocks noGrp="1"/>
          </p:cNvSpPr>
          <p:nvPr>
            <p:ph type="sldNum" sz="quarter" idx="3"/>
          </p:nvPr>
        </p:nvSpPr>
        <p:spPr>
          <a:xfrm>
            <a:off x="3971925" y="8829675"/>
            <a:ext cx="3036888" cy="465138"/>
          </a:xfrm>
          <a:prstGeom prst="rect">
            <a:avLst/>
          </a:prstGeom>
        </p:spPr>
        <p:txBody>
          <a:bodyPr vert="horz" wrap="square" lIns="93173" tIns="46587" rIns="93173" bIns="46587" numCol="1" anchor="b" anchorCtr="0" compatLnSpc="1">
            <a:prstTxWarp prst="textNoShape">
              <a:avLst/>
            </a:prstTxWarp>
          </a:bodyPr>
          <a:lstStyle>
            <a:lvl1pPr algn="r" eaLnBrk="1" hangingPunct="1">
              <a:defRPr sz="1300">
                <a:latin typeface="Calibri" panose="020F0502020204030204" pitchFamily="34" charset="0"/>
              </a:defRPr>
            </a:lvl1pPr>
          </a:lstStyle>
          <a:p>
            <a:pPr>
              <a:defRPr/>
            </a:pPr>
            <a:fld id="{40DB3EC1-29EF-4A09-BD1A-E4E970FC6498}"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B9C2653-E15D-E93E-BD27-3BD71D83332D}"/>
              </a:ext>
            </a:extLst>
          </p:cNvPr>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eaLnBrk="1" fontAlgn="auto" hangingPunct="1">
              <a:spcBef>
                <a:spcPts val="0"/>
              </a:spcBef>
              <a:spcAft>
                <a:spcPts val="0"/>
              </a:spcAft>
              <a:defRPr sz="1200">
                <a:latin typeface="Georgia" pitchFamily="18" charset="0"/>
              </a:defRPr>
            </a:lvl1pPr>
          </a:lstStyle>
          <a:p>
            <a:pPr>
              <a:defRPr/>
            </a:pPr>
            <a:endParaRPr lang="en-US"/>
          </a:p>
        </p:txBody>
      </p:sp>
      <p:sp>
        <p:nvSpPr>
          <p:cNvPr id="10243" name="Rectangle 3">
            <a:extLst>
              <a:ext uri="{FF2B5EF4-FFF2-40B4-BE49-F238E27FC236}">
                <a16:creationId xmlns:a16="http://schemas.microsoft.com/office/drawing/2014/main" id="{4590313B-D86B-F4D5-1B1A-1E95EB333701}"/>
              </a:ext>
            </a:extLst>
          </p:cNvPr>
          <p:cNvSpPr>
            <a:spLocks noGrp="1" noChangeArrowheads="1"/>
          </p:cNvSpPr>
          <p:nvPr>
            <p:ph type="dt" idx="1"/>
          </p:nvPr>
        </p:nvSpPr>
        <p:spPr bwMode="auto">
          <a:xfrm>
            <a:off x="3973513" y="0"/>
            <a:ext cx="3036887" cy="465138"/>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algn="r" eaLnBrk="1" fontAlgn="auto" hangingPunct="1">
              <a:spcBef>
                <a:spcPts val="0"/>
              </a:spcBef>
              <a:spcAft>
                <a:spcPts val="0"/>
              </a:spcAft>
              <a:defRPr sz="1200">
                <a:latin typeface="Georgia" pitchFamily="18" charset="0"/>
              </a:defRPr>
            </a:lvl1pPr>
          </a:lstStyle>
          <a:p>
            <a:pPr>
              <a:defRPr/>
            </a:pPr>
            <a:endParaRPr lang="en-US"/>
          </a:p>
        </p:txBody>
      </p:sp>
      <p:sp>
        <p:nvSpPr>
          <p:cNvPr id="7172" name="Rectangle 4">
            <a:extLst>
              <a:ext uri="{FF2B5EF4-FFF2-40B4-BE49-F238E27FC236}">
                <a16:creationId xmlns:a16="http://schemas.microsoft.com/office/drawing/2014/main" id="{CFD1B608-7774-A75E-1C22-08FBFE4896E3}"/>
              </a:ext>
            </a:extLst>
          </p:cNvPr>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a:extLst>
              <a:ext uri="{FF2B5EF4-FFF2-40B4-BE49-F238E27FC236}">
                <a16:creationId xmlns:a16="http://schemas.microsoft.com/office/drawing/2014/main" id="{E21BF218-4EAC-6DED-9E1D-4A1D2ECD1091}"/>
              </a:ext>
            </a:extLst>
          </p:cNvPr>
          <p:cNvSpPr>
            <a:spLocks noGrp="1" noChangeArrowheads="1"/>
          </p:cNvSpPr>
          <p:nvPr>
            <p:ph type="body" sz="quarter" idx="3"/>
          </p:nvPr>
        </p:nvSpPr>
        <p:spPr bwMode="auto">
          <a:xfrm>
            <a:off x="933450" y="4416425"/>
            <a:ext cx="5143500" cy="4183063"/>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246" name="Rectangle 6">
            <a:extLst>
              <a:ext uri="{FF2B5EF4-FFF2-40B4-BE49-F238E27FC236}">
                <a16:creationId xmlns:a16="http://schemas.microsoft.com/office/drawing/2014/main" id="{BF9D1D80-F7AD-C5E0-5F36-7B055911FCDB}"/>
              </a:ext>
            </a:extLst>
          </p:cNvPr>
          <p:cNvSpPr>
            <a:spLocks noGrp="1" noChangeArrowheads="1"/>
          </p:cNvSpPr>
          <p:nvPr>
            <p:ph type="ftr" sz="quarter" idx="4"/>
          </p:nvPr>
        </p:nvSpPr>
        <p:spPr bwMode="auto">
          <a:xfrm>
            <a:off x="0" y="8831263"/>
            <a:ext cx="3036888" cy="465137"/>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eaLnBrk="1" fontAlgn="auto" hangingPunct="1">
              <a:spcBef>
                <a:spcPts val="0"/>
              </a:spcBef>
              <a:spcAft>
                <a:spcPts val="0"/>
              </a:spcAft>
              <a:defRPr sz="1200">
                <a:latin typeface="Georgia" pitchFamily="18" charset="0"/>
              </a:defRPr>
            </a:lvl1pPr>
          </a:lstStyle>
          <a:p>
            <a:pPr>
              <a:defRPr/>
            </a:pPr>
            <a:endParaRPr lang="en-US"/>
          </a:p>
        </p:txBody>
      </p:sp>
      <p:sp>
        <p:nvSpPr>
          <p:cNvPr id="10247" name="Rectangle 7">
            <a:extLst>
              <a:ext uri="{FF2B5EF4-FFF2-40B4-BE49-F238E27FC236}">
                <a16:creationId xmlns:a16="http://schemas.microsoft.com/office/drawing/2014/main" id="{94BFF57F-016A-B29B-FEFC-D8295CCF7CD3}"/>
              </a:ext>
            </a:extLst>
          </p:cNvPr>
          <p:cNvSpPr>
            <a:spLocks noGrp="1" noChangeArrowheads="1"/>
          </p:cNvSpPr>
          <p:nvPr>
            <p:ph type="sldNum" sz="quarter" idx="5"/>
          </p:nvPr>
        </p:nvSpPr>
        <p:spPr bwMode="auto">
          <a:xfrm>
            <a:off x="3973513" y="8831263"/>
            <a:ext cx="3036887" cy="465137"/>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algn="r" eaLnBrk="1" hangingPunct="1">
              <a:defRPr sz="1200">
                <a:latin typeface="Georgia" panose="02040502050405020303" pitchFamily="18" charset="0"/>
              </a:defRPr>
            </a:lvl1pPr>
          </a:lstStyle>
          <a:p>
            <a:pPr>
              <a:defRPr/>
            </a:pPr>
            <a:fld id="{E6E3B216-41E9-4440-94E0-5EAFBBEDEE4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Georgia" pitchFamily="18" charset="0"/>
        <a:ea typeface="+mn-ea"/>
        <a:cs typeface="+mn-cs"/>
      </a:defRPr>
    </a:lvl1pPr>
    <a:lvl2pPr marL="457200" algn="l" rtl="0" eaLnBrk="0" fontAlgn="base" hangingPunct="0">
      <a:spcBef>
        <a:spcPct val="30000"/>
      </a:spcBef>
      <a:spcAft>
        <a:spcPct val="0"/>
      </a:spcAft>
      <a:defRPr sz="1100" kern="1200">
        <a:solidFill>
          <a:schemeClr val="tx1"/>
        </a:solidFill>
        <a:latin typeface="Georgia" pitchFamily="18" charset="0"/>
        <a:ea typeface="+mn-ea"/>
        <a:cs typeface="+mn-cs"/>
      </a:defRPr>
    </a:lvl2pPr>
    <a:lvl3pPr marL="914400" algn="l" rtl="0" eaLnBrk="0" fontAlgn="base" hangingPunct="0">
      <a:spcBef>
        <a:spcPct val="30000"/>
      </a:spcBef>
      <a:spcAft>
        <a:spcPct val="0"/>
      </a:spcAft>
      <a:defRPr sz="1100" kern="1200">
        <a:solidFill>
          <a:schemeClr val="tx1"/>
        </a:solidFill>
        <a:latin typeface="Georgia" pitchFamily="18" charset="0"/>
        <a:ea typeface="+mn-ea"/>
        <a:cs typeface="+mn-cs"/>
      </a:defRPr>
    </a:lvl3pPr>
    <a:lvl4pPr marL="1371600" algn="l" rtl="0" eaLnBrk="0" fontAlgn="base" hangingPunct="0">
      <a:spcBef>
        <a:spcPct val="30000"/>
      </a:spcBef>
      <a:spcAft>
        <a:spcPct val="0"/>
      </a:spcAft>
      <a:defRPr sz="1100" kern="1200">
        <a:solidFill>
          <a:schemeClr val="tx1"/>
        </a:solidFill>
        <a:latin typeface="Georgia" pitchFamily="18" charset="0"/>
        <a:ea typeface="+mn-ea"/>
        <a:cs typeface="+mn-cs"/>
      </a:defRPr>
    </a:lvl4pPr>
    <a:lvl5pPr marL="1828800" algn="l" rtl="0" eaLnBrk="0" fontAlgn="base" hangingPunct="0">
      <a:spcBef>
        <a:spcPct val="30000"/>
      </a:spcBef>
      <a:spcAft>
        <a:spcPct val="0"/>
      </a:spcAft>
      <a:defRPr sz="1100" kern="1200">
        <a:solidFill>
          <a:schemeClr val="tx1"/>
        </a:solidFill>
        <a:latin typeface="Georgia"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51ECBD6C-DA68-713B-4F34-852338DC64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Georgia" panose="02040502050405020303" pitchFamily="18" charset="0"/>
              </a:defRPr>
            </a:lvl1pPr>
            <a:lvl2pPr marL="739775" indent="-284163">
              <a:spcBef>
                <a:spcPct val="30000"/>
              </a:spcBef>
              <a:defRPr sz="1100">
                <a:solidFill>
                  <a:schemeClr val="tx1"/>
                </a:solidFill>
                <a:latin typeface="Georgia" panose="02040502050405020303" pitchFamily="18" charset="0"/>
              </a:defRPr>
            </a:lvl2pPr>
            <a:lvl3pPr marL="1138238" indent="-227013">
              <a:spcBef>
                <a:spcPct val="30000"/>
              </a:spcBef>
              <a:defRPr sz="1100">
                <a:solidFill>
                  <a:schemeClr val="tx1"/>
                </a:solidFill>
                <a:latin typeface="Georgia" panose="02040502050405020303" pitchFamily="18" charset="0"/>
              </a:defRPr>
            </a:lvl3pPr>
            <a:lvl4pPr marL="1593850" indent="-227013">
              <a:spcBef>
                <a:spcPct val="30000"/>
              </a:spcBef>
              <a:defRPr sz="1100">
                <a:solidFill>
                  <a:schemeClr val="tx1"/>
                </a:solidFill>
                <a:latin typeface="Georgia" panose="02040502050405020303" pitchFamily="18" charset="0"/>
              </a:defRPr>
            </a:lvl4pPr>
            <a:lvl5pPr marL="2049463" indent="-227013">
              <a:spcBef>
                <a:spcPct val="30000"/>
              </a:spcBef>
              <a:defRPr sz="1100">
                <a:solidFill>
                  <a:schemeClr val="tx1"/>
                </a:solidFill>
                <a:latin typeface="Georgia" panose="02040502050405020303" pitchFamily="18" charset="0"/>
              </a:defRPr>
            </a:lvl5pPr>
            <a:lvl6pPr marL="2506663" indent="-227013" defTabSz="457200" eaLnBrk="0" fontAlgn="base" hangingPunct="0">
              <a:spcBef>
                <a:spcPct val="30000"/>
              </a:spcBef>
              <a:spcAft>
                <a:spcPct val="0"/>
              </a:spcAft>
              <a:defRPr sz="1100">
                <a:solidFill>
                  <a:schemeClr val="tx1"/>
                </a:solidFill>
                <a:latin typeface="Georgia" panose="02040502050405020303" pitchFamily="18" charset="0"/>
              </a:defRPr>
            </a:lvl6pPr>
            <a:lvl7pPr marL="2963863" indent="-227013" defTabSz="457200" eaLnBrk="0" fontAlgn="base" hangingPunct="0">
              <a:spcBef>
                <a:spcPct val="30000"/>
              </a:spcBef>
              <a:spcAft>
                <a:spcPct val="0"/>
              </a:spcAft>
              <a:defRPr sz="1100">
                <a:solidFill>
                  <a:schemeClr val="tx1"/>
                </a:solidFill>
                <a:latin typeface="Georgia" panose="02040502050405020303" pitchFamily="18" charset="0"/>
              </a:defRPr>
            </a:lvl7pPr>
            <a:lvl8pPr marL="3421063" indent="-227013" defTabSz="457200" eaLnBrk="0" fontAlgn="base" hangingPunct="0">
              <a:spcBef>
                <a:spcPct val="30000"/>
              </a:spcBef>
              <a:spcAft>
                <a:spcPct val="0"/>
              </a:spcAft>
              <a:defRPr sz="1100">
                <a:solidFill>
                  <a:schemeClr val="tx1"/>
                </a:solidFill>
                <a:latin typeface="Georgia" panose="02040502050405020303" pitchFamily="18" charset="0"/>
              </a:defRPr>
            </a:lvl8pPr>
            <a:lvl9pPr marL="3878263" indent="-227013" defTabSz="457200" eaLnBrk="0" fontAlgn="base" hangingPunct="0">
              <a:spcBef>
                <a:spcPct val="30000"/>
              </a:spcBef>
              <a:spcAft>
                <a:spcPct val="0"/>
              </a:spcAft>
              <a:defRPr sz="1100">
                <a:solidFill>
                  <a:schemeClr val="tx1"/>
                </a:solidFill>
                <a:latin typeface="Georgia" panose="02040502050405020303" pitchFamily="18" charset="0"/>
              </a:defRPr>
            </a:lvl9pPr>
          </a:lstStyle>
          <a:p>
            <a:pPr>
              <a:spcBef>
                <a:spcPct val="0"/>
              </a:spcBef>
            </a:pPr>
            <a:fld id="{FFD4B9EC-89B2-4C98-B555-5FD125272894}" type="slidenum">
              <a:rPr lang="en-US" altLang="en-US" sz="1200" smtClean="0"/>
              <a:pPr>
                <a:spcBef>
                  <a:spcPct val="0"/>
                </a:spcBef>
              </a:pPr>
              <a:t>1</a:t>
            </a:fld>
            <a:endParaRPr lang="en-US" altLang="en-US" sz="1200"/>
          </a:p>
        </p:txBody>
      </p:sp>
      <p:sp>
        <p:nvSpPr>
          <p:cNvPr id="10243" name="Rectangle 2">
            <a:extLst>
              <a:ext uri="{FF2B5EF4-FFF2-40B4-BE49-F238E27FC236}">
                <a16:creationId xmlns:a16="http://schemas.microsoft.com/office/drawing/2014/main" id="{C06A0DE3-B66C-748F-1DD5-6BDE4F713B05}"/>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6AAF33EF-064A-A73B-A623-EBFAAE311D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11</a:t>
            </a:fld>
            <a:endParaRPr lang="en-US" altLang="en-US"/>
          </a:p>
        </p:txBody>
      </p:sp>
    </p:spTree>
    <p:extLst>
      <p:ext uri="{BB962C8B-B14F-4D97-AF65-F5344CB8AC3E}">
        <p14:creationId xmlns:p14="http://schemas.microsoft.com/office/powerpoint/2010/main" val="1199052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12</a:t>
            </a:fld>
            <a:endParaRPr lang="en-US" altLang="en-US"/>
          </a:p>
        </p:txBody>
      </p:sp>
    </p:spTree>
    <p:extLst>
      <p:ext uri="{BB962C8B-B14F-4D97-AF65-F5344CB8AC3E}">
        <p14:creationId xmlns:p14="http://schemas.microsoft.com/office/powerpoint/2010/main" val="1697541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13</a:t>
            </a:fld>
            <a:endParaRPr lang="en-US" altLang="en-US"/>
          </a:p>
        </p:txBody>
      </p:sp>
    </p:spTree>
    <p:extLst>
      <p:ext uri="{BB962C8B-B14F-4D97-AF65-F5344CB8AC3E}">
        <p14:creationId xmlns:p14="http://schemas.microsoft.com/office/powerpoint/2010/main" val="1964663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14</a:t>
            </a:fld>
            <a:endParaRPr lang="en-US" altLang="en-US"/>
          </a:p>
        </p:txBody>
      </p:sp>
    </p:spTree>
    <p:extLst>
      <p:ext uri="{BB962C8B-B14F-4D97-AF65-F5344CB8AC3E}">
        <p14:creationId xmlns:p14="http://schemas.microsoft.com/office/powerpoint/2010/main" val="127504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16</a:t>
            </a:fld>
            <a:endParaRPr lang="en-US" altLang="en-US"/>
          </a:p>
        </p:txBody>
      </p:sp>
    </p:spTree>
    <p:extLst>
      <p:ext uri="{BB962C8B-B14F-4D97-AF65-F5344CB8AC3E}">
        <p14:creationId xmlns:p14="http://schemas.microsoft.com/office/powerpoint/2010/main" val="662296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17</a:t>
            </a:fld>
            <a:endParaRPr lang="en-US" altLang="en-US"/>
          </a:p>
        </p:txBody>
      </p:sp>
    </p:spTree>
    <p:extLst>
      <p:ext uri="{BB962C8B-B14F-4D97-AF65-F5344CB8AC3E}">
        <p14:creationId xmlns:p14="http://schemas.microsoft.com/office/powerpoint/2010/main" val="545454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18</a:t>
            </a:fld>
            <a:endParaRPr lang="en-US" altLang="en-US"/>
          </a:p>
        </p:txBody>
      </p:sp>
    </p:spTree>
    <p:extLst>
      <p:ext uri="{BB962C8B-B14F-4D97-AF65-F5344CB8AC3E}">
        <p14:creationId xmlns:p14="http://schemas.microsoft.com/office/powerpoint/2010/main" val="3966144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20</a:t>
            </a:fld>
            <a:endParaRPr lang="en-US" altLang="en-US"/>
          </a:p>
        </p:txBody>
      </p:sp>
    </p:spTree>
    <p:extLst>
      <p:ext uri="{BB962C8B-B14F-4D97-AF65-F5344CB8AC3E}">
        <p14:creationId xmlns:p14="http://schemas.microsoft.com/office/powerpoint/2010/main" val="389013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23</a:t>
            </a:fld>
            <a:endParaRPr lang="en-US" altLang="en-US"/>
          </a:p>
        </p:txBody>
      </p:sp>
    </p:spTree>
    <p:extLst>
      <p:ext uri="{BB962C8B-B14F-4D97-AF65-F5344CB8AC3E}">
        <p14:creationId xmlns:p14="http://schemas.microsoft.com/office/powerpoint/2010/main" val="1806519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25</a:t>
            </a:fld>
            <a:endParaRPr lang="en-US" altLang="en-US"/>
          </a:p>
        </p:txBody>
      </p:sp>
    </p:spTree>
    <p:extLst>
      <p:ext uri="{BB962C8B-B14F-4D97-AF65-F5344CB8AC3E}">
        <p14:creationId xmlns:p14="http://schemas.microsoft.com/office/powerpoint/2010/main" val="1466676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3</a:t>
            </a:fld>
            <a:endParaRPr lang="en-US" altLang="en-US"/>
          </a:p>
        </p:txBody>
      </p:sp>
    </p:spTree>
    <p:extLst>
      <p:ext uri="{BB962C8B-B14F-4D97-AF65-F5344CB8AC3E}">
        <p14:creationId xmlns:p14="http://schemas.microsoft.com/office/powerpoint/2010/main" val="42915222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26</a:t>
            </a:fld>
            <a:endParaRPr lang="en-US" altLang="en-US"/>
          </a:p>
        </p:txBody>
      </p:sp>
    </p:spTree>
    <p:extLst>
      <p:ext uri="{BB962C8B-B14F-4D97-AF65-F5344CB8AC3E}">
        <p14:creationId xmlns:p14="http://schemas.microsoft.com/office/powerpoint/2010/main" val="419465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27</a:t>
            </a:fld>
            <a:endParaRPr lang="en-US" altLang="en-US"/>
          </a:p>
        </p:txBody>
      </p:sp>
    </p:spTree>
    <p:extLst>
      <p:ext uri="{BB962C8B-B14F-4D97-AF65-F5344CB8AC3E}">
        <p14:creationId xmlns:p14="http://schemas.microsoft.com/office/powerpoint/2010/main" val="2628607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28</a:t>
            </a:fld>
            <a:endParaRPr lang="en-US" altLang="en-US"/>
          </a:p>
        </p:txBody>
      </p:sp>
    </p:spTree>
    <p:extLst>
      <p:ext uri="{BB962C8B-B14F-4D97-AF65-F5344CB8AC3E}">
        <p14:creationId xmlns:p14="http://schemas.microsoft.com/office/powerpoint/2010/main" val="3969371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29</a:t>
            </a:fld>
            <a:endParaRPr lang="en-US" altLang="en-US"/>
          </a:p>
        </p:txBody>
      </p:sp>
    </p:spTree>
    <p:extLst>
      <p:ext uri="{BB962C8B-B14F-4D97-AF65-F5344CB8AC3E}">
        <p14:creationId xmlns:p14="http://schemas.microsoft.com/office/powerpoint/2010/main" val="1638838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30</a:t>
            </a:fld>
            <a:endParaRPr lang="en-US" altLang="en-US"/>
          </a:p>
        </p:txBody>
      </p:sp>
    </p:spTree>
    <p:extLst>
      <p:ext uri="{BB962C8B-B14F-4D97-AF65-F5344CB8AC3E}">
        <p14:creationId xmlns:p14="http://schemas.microsoft.com/office/powerpoint/2010/main" val="1487039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31</a:t>
            </a:fld>
            <a:endParaRPr lang="en-US" altLang="en-US"/>
          </a:p>
        </p:txBody>
      </p:sp>
    </p:spTree>
    <p:extLst>
      <p:ext uri="{BB962C8B-B14F-4D97-AF65-F5344CB8AC3E}">
        <p14:creationId xmlns:p14="http://schemas.microsoft.com/office/powerpoint/2010/main" val="1274060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32</a:t>
            </a:fld>
            <a:endParaRPr lang="en-US" altLang="en-US"/>
          </a:p>
        </p:txBody>
      </p:sp>
    </p:spTree>
    <p:extLst>
      <p:ext uri="{BB962C8B-B14F-4D97-AF65-F5344CB8AC3E}">
        <p14:creationId xmlns:p14="http://schemas.microsoft.com/office/powerpoint/2010/main" val="999394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33</a:t>
            </a:fld>
            <a:endParaRPr lang="en-US" altLang="en-US"/>
          </a:p>
        </p:txBody>
      </p:sp>
    </p:spTree>
    <p:extLst>
      <p:ext uri="{BB962C8B-B14F-4D97-AF65-F5344CB8AC3E}">
        <p14:creationId xmlns:p14="http://schemas.microsoft.com/office/powerpoint/2010/main" val="2838456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34</a:t>
            </a:fld>
            <a:endParaRPr lang="en-US" altLang="en-US"/>
          </a:p>
        </p:txBody>
      </p:sp>
    </p:spTree>
    <p:extLst>
      <p:ext uri="{BB962C8B-B14F-4D97-AF65-F5344CB8AC3E}">
        <p14:creationId xmlns:p14="http://schemas.microsoft.com/office/powerpoint/2010/main" val="28857843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35</a:t>
            </a:fld>
            <a:endParaRPr lang="en-US" altLang="en-US"/>
          </a:p>
        </p:txBody>
      </p:sp>
    </p:spTree>
    <p:extLst>
      <p:ext uri="{BB962C8B-B14F-4D97-AF65-F5344CB8AC3E}">
        <p14:creationId xmlns:p14="http://schemas.microsoft.com/office/powerpoint/2010/main" val="2390065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4</a:t>
            </a:fld>
            <a:endParaRPr lang="en-US" altLang="en-US"/>
          </a:p>
        </p:txBody>
      </p:sp>
    </p:spTree>
    <p:extLst>
      <p:ext uri="{BB962C8B-B14F-4D97-AF65-F5344CB8AC3E}">
        <p14:creationId xmlns:p14="http://schemas.microsoft.com/office/powerpoint/2010/main" val="15459766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36</a:t>
            </a:fld>
            <a:endParaRPr lang="en-US" altLang="en-US"/>
          </a:p>
        </p:txBody>
      </p:sp>
    </p:spTree>
    <p:extLst>
      <p:ext uri="{BB962C8B-B14F-4D97-AF65-F5344CB8AC3E}">
        <p14:creationId xmlns:p14="http://schemas.microsoft.com/office/powerpoint/2010/main" val="3488130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37</a:t>
            </a:fld>
            <a:endParaRPr lang="en-US" altLang="en-US"/>
          </a:p>
        </p:txBody>
      </p:sp>
    </p:spTree>
    <p:extLst>
      <p:ext uri="{BB962C8B-B14F-4D97-AF65-F5344CB8AC3E}">
        <p14:creationId xmlns:p14="http://schemas.microsoft.com/office/powerpoint/2010/main" val="22037689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38</a:t>
            </a:fld>
            <a:endParaRPr lang="en-US" altLang="en-US"/>
          </a:p>
        </p:txBody>
      </p:sp>
    </p:spTree>
    <p:extLst>
      <p:ext uri="{BB962C8B-B14F-4D97-AF65-F5344CB8AC3E}">
        <p14:creationId xmlns:p14="http://schemas.microsoft.com/office/powerpoint/2010/main" val="21943714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39</a:t>
            </a:fld>
            <a:endParaRPr lang="en-US" altLang="en-US"/>
          </a:p>
        </p:txBody>
      </p:sp>
    </p:spTree>
    <p:extLst>
      <p:ext uri="{BB962C8B-B14F-4D97-AF65-F5344CB8AC3E}">
        <p14:creationId xmlns:p14="http://schemas.microsoft.com/office/powerpoint/2010/main" val="2785124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40</a:t>
            </a:fld>
            <a:endParaRPr lang="en-US" altLang="en-US"/>
          </a:p>
        </p:txBody>
      </p:sp>
    </p:spTree>
    <p:extLst>
      <p:ext uri="{BB962C8B-B14F-4D97-AF65-F5344CB8AC3E}">
        <p14:creationId xmlns:p14="http://schemas.microsoft.com/office/powerpoint/2010/main" val="3725270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41</a:t>
            </a:fld>
            <a:endParaRPr lang="en-US" altLang="en-US"/>
          </a:p>
        </p:txBody>
      </p:sp>
    </p:spTree>
    <p:extLst>
      <p:ext uri="{BB962C8B-B14F-4D97-AF65-F5344CB8AC3E}">
        <p14:creationId xmlns:p14="http://schemas.microsoft.com/office/powerpoint/2010/main" val="39834433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42</a:t>
            </a:fld>
            <a:endParaRPr lang="en-US" altLang="en-US"/>
          </a:p>
        </p:txBody>
      </p:sp>
    </p:spTree>
    <p:extLst>
      <p:ext uri="{BB962C8B-B14F-4D97-AF65-F5344CB8AC3E}">
        <p14:creationId xmlns:p14="http://schemas.microsoft.com/office/powerpoint/2010/main" val="37012775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43</a:t>
            </a:fld>
            <a:endParaRPr lang="en-US" altLang="en-US"/>
          </a:p>
        </p:txBody>
      </p:sp>
    </p:spTree>
    <p:extLst>
      <p:ext uri="{BB962C8B-B14F-4D97-AF65-F5344CB8AC3E}">
        <p14:creationId xmlns:p14="http://schemas.microsoft.com/office/powerpoint/2010/main" val="38166347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44</a:t>
            </a:fld>
            <a:endParaRPr lang="en-US" altLang="en-US"/>
          </a:p>
        </p:txBody>
      </p:sp>
    </p:spTree>
    <p:extLst>
      <p:ext uri="{BB962C8B-B14F-4D97-AF65-F5344CB8AC3E}">
        <p14:creationId xmlns:p14="http://schemas.microsoft.com/office/powerpoint/2010/main" val="23290127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45</a:t>
            </a:fld>
            <a:endParaRPr lang="en-US" altLang="en-US"/>
          </a:p>
        </p:txBody>
      </p:sp>
    </p:spTree>
    <p:extLst>
      <p:ext uri="{BB962C8B-B14F-4D97-AF65-F5344CB8AC3E}">
        <p14:creationId xmlns:p14="http://schemas.microsoft.com/office/powerpoint/2010/main" val="2504845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5</a:t>
            </a:fld>
            <a:endParaRPr lang="en-US" altLang="en-US"/>
          </a:p>
        </p:txBody>
      </p:sp>
    </p:spTree>
    <p:extLst>
      <p:ext uri="{BB962C8B-B14F-4D97-AF65-F5344CB8AC3E}">
        <p14:creationId xmlns:p14="http://schemas.microsoft.com/office/powerpoint/2010/main" val="34135408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46</a:t>
            </a:fld>
            <a:endParaRPr lang="en-US" altLang="en-US"/>
          </a:p>
        </p:txBody>
      </p:sp>
    </p:spTree>
    <p:extLst>
      <p:ext uri="{BB962C8B-B14F-4D97-AF65-F5344CB8AC3E}">
        <p14:creationId xmlns:p14="http://schemas.microsoft.com/office/powerpoint/2010/main" val="4411249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47</a:t>
            </a:fld>
            <a:endParaRPr lang="en-US" altLang="en-US"/>
          </a:p>
        </p:txBody>
      </p:sp>
    </p:spTree>
    <p:extLst>
      <p:ext uri="{BB962C8B-B14F-4D97-AF65-F5344CB8AC3E}">
        <p14:creationId xmlns:p14="http://schemas.microsoft.com/office/powerpoint/2010/main" val="24778730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48</a:t>
            </a:fld>
            <a:endParaRPr lang="en-US" altLang="en-US"/>
          </a:p>
        </p:txBody>
      </p:sp>
    </p:spTree>
    <p:extLst>
      <p:ext uri="{BB962C8B-B14F-4D97-AF65-F5344CB8AC3E}">
        <p14:creationId xmlns:p14="http://schemas.microsoft.com/office/powerpoint/2010/main" val="33318413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49</a:t>
            </a:fld>
            <a:endParaRPr lang="en-US" altLang="en-US"/>
          </a:p>
        </p:txBody>
      </p:sp>
    </p:spTree>
    <p:extLst>
      <p:ext uri="{BB962C8B-B14F-4D97-AF65-F5344CB8AC3E}">
        <p14:creationId xmlns:p14="http://schemas.microsoft.com/office/powerpoint/2010/main" val="18332080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50</a:t>
            </a:fld>
            <a:endParaRPr lang="en-US" altLang="en-US"/>
          </a:p>
        </p:txBody>
      </p:sp>
    </p:spTree>
    <p:extLst>
      <p:ext uri="{BB962C8B-B14F-4D97-AF65-F5344CB8AC3E}">
        <p14:creationId xmlns:p14="http://schemas.microsoft.com/office/powerpoint/2010/main" val="3543457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51</a:t>
            </a:fld>
            <a:endParaRPr lang="en-US" altLang="en-US"/>
          </a:p>
        </p:txBody>
      </p:sp>
    </p:spTree>
    <p:extLst>
      <p:ext uri="{BB962C8B-B14F-4D97-AF65-F5344CB8AC3E}">
        <p14:creationId xmlns:p14="http://schemas.microsoft.com/office/powerpoint/2010/main" val="36846037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52</a:t>
            </a:fld>
            <a:endParaRPr lang="en-US" altLang="en-US"/>
          </a:p>
        </p:txBody>
      </p:sp>
    </p:spTree>
    <p:extLst>
      <p:ext uri="{BB962C8B-B14F-4D97-AF65-F5344CB8AC3E}">
        <p14:creationId xmlns:p14="http://schemas.microsoft.com/office/powerpoint/2010/main" val="21852973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53</a:t>
            </a:fld>
            <a:endParaRPr lang="en-US" altLang="en-US"/>
          </a:p>
        </p:txBody>
      </p:sp>
    </p:spTree>
    <p:extLst>
      <p:ext uri="{BB962C8B-B14F-4D97-AF65-F5344CB8AC3E}">
        <p14:creationId xmlns:p14="http://schemas.microsoft.com/office/powerpoint/2010/main" val="2300902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54</a:t>
            </a:fld>
            <a:endParaRPr lang="en-US" altLang="en-US"/>
          </a:p>
        </p:txBody>
      </p:sp>
    </p:spTree>
    <p:extLst>
      <p:ext uri="{BB962C8B-B14F-4D97-AF65-F5344CB8AC3E}">
        <p14:creationId xmlns:p14="http://schemas.microsoft.com/office/powerpoint/2010/main" val="3091302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6</a:t>
            </a:fld>
            <a:endParaRPr lang="en-US" altLang="en-US"/>
          </a:p>
        </p:txBody>
      </p:sp>
    </p:spTree>
    <p:extLst>
      <p:ext uri="{BB962C8B-B14F-4D97-AF65-F5344CB8AC3E}">
        <p14:creationId xmlns:p14="http://schemas.microsoft.com/office/powerpoint/2010/main" val="1248148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7</a:t>
            </a:fld>
            <a:endParaRPr lang="en-US" altLang="en-US"/>
          </a:p>
        </p:txBody>
      </p:sp>
    </p:spTree>
    <p:extLst>
      <p:ext uri="{BB962C8B-B14F-4D97-AF65-F5344CB8AC3E}">
        <p14:creationId xmlns:p14="http://schemas.microsoft.com/office/powerpoint/2010/main" val="1168232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8</a:t>
            </a:fld>
            <a:endParaRPr lang="en-US" altLang="en-US"/>
          </a:p>
        </p:txBody>
      </p:sp>
    </p:spTree>
    <p:extLst>
      <p:ext uri="{BB962C8B-B14F-4D97-AF65-F5344CB8AC3E}">
        <p14:creationId xmlns:p14="http://schemas.microsoft.com/office/powerpoint/2010/main" val="2347624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9</a:t>
            </a:fld>
            <a:endParaRPr lang="en-US" altLang="en-US"/>
          </a:p>
        </p:txBody>
      </p:sp>
    </p:spTree>
    <p:extLst>
      <p:ext uri="{BB962C8B-B14F-4D97-AF65-F5344CB8AC3E}">
        <p14:creationId xmlns:p14="http://schemas.microsoft.com/office/powerpoint/2010/main" val="3101387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E3B216-41E9-4440-94E0-5EAFBBEDEE45}" type="slidenum">
              <a:rPr lang="en-US" altLang="en-US" smtClean="0"/>
              <a:pPr>
                <a:defRPr/>
              </a:pPr>
              <a:t>10</a:t>
            </a:fld>
            <a:endParaRPr lang="en-US" altLang="en-US"/>
          </a:p>
        </p:txBody>
      </p:sp>
    </p:spTree>
    <p:extLst>
      <p:ext uri="{BB962C8B-B14F-4D97-AF65-F5344CB8AC3E}">
        <p14:creationId xmlns:p14="http://schemas.microsoft.com/office/powerpoint/2010/main" val="723751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7">
            <a:extLst>
              <a:ext uri="{FF2B5EF4-FFF2-40B4-BE49-F238E27FC236}">
                <a16:creationId xmlns:a16="http://schemas.microsoft.com/office/drawing/2014/main" id="{73D95A5B-2643-7826-E976-F730F7EE8798}"/>
              </a:ext>
            </a:extLst>
          </p:cNvPr>
          <p:cNvGrpSpPr>
            <a:grpSpLocks/>
          </p:cNvGrpSpPr>
          <p:nvPr/>
        </p:nvGrpSpPr>
        <p:grpSpPr bwMode="auto">
          <a:xfrm>
            <a:off x="-7938" y="-7938"/>
            <a:ext cx="9169401" cy="6873876"/>
            <a:chOff x="-8466" y="-8468"/>
            <a:chExt cx="9169804" cy="6874935"/>
          </a:xfrm>
        </p:grpSpPr>
        <p:cxnSp>
          <p:nvCxnSpPr>
            <p:cNvPr id="5" name="Straight Connector 4">
              <a:extLst>
                <a:ext uri="{FF2B5EF4-FFF2-40B4-BE49-F238E27FC236}">
                  <a16:creationId xmlns:a16="http://schemas.microsoft.com/office/drawing/2014/main" id="{CCF0C965-C8BA-17B2-C953-798385C7ED28}"/>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C72AAE4D-D040-1C98-7136-BAB79DF23CC0}"/>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838839AA-3EF9-B77C-2709-788A22144869}"/>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DE6A31FC-6FBF-7C34-5175-4A295C15CE01}"/>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93E73362-E5C7-E0BB-70D1-306288FA9A32}"/>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1C33B4A8-AD78-29D5-8643-61A73568EE4A}"/>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2A54DAEB-0C1B-3B5B-950C-8021F46D7FE4}"/>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8031112-9DC7-DD77-9BAD-D6712BC5149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1EB7EE65-5113-B91A-B28C-0258860461E7}"/>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27">
              <a:extLst>
                <a:ext uri="{FF2B5EF4-FFF2-40B4-BE49-F238E27FC236}">
                  <a16:creationId xmlns:a16="http://schemas.microsoft.com/office/drawing/2014/main" id="{DF15675E-2491-0D0B-61FC-16570C3F9BB0}"/>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3">
            <a:extLst>
              <a:ext uri="{FF2B5EF4-FFF2-40B4-BE49-F238E27FC236}">
                <a16:creationId xmlns:a16="http://schemas.microsoft.com/office/drawing/2014/main" id="{34B69718-E4C4-1801-5F6E-EDC85B3AA9E9}"/>
              </a:ext>
            </a:extLst>
          </p:cNvPr>
          <p:cNvSpPr>
            <a:spLocks noGrp="1"/>
          </p:cNvSpPr>
          <p:nvPr>
            <p:ph type="dt" sz="half" idx="10"/>
          </p:nvPr>
        </p:nvSpPr>
        <p:spPr/>
        <p:txBody>
          <a:bodyPr/>
          <a:lstStyle>
            <a:lvl1pPr>
              <a:defRPr/>
            </a:lvl1pPr>
          </a:lstStyle>
          <a:p>
            <a:pPr>
              <a:defRPr/>
            </a:pPr>
            <a:fld id="{8766A967-B2A3-4A28-9DA1-356A689BC368}" type="datetimeFigureOut">
              <a:rPr lang="en-US"/>
              <a:pPr>
                <a:defRPr/>
              </a:pPr>
              <a:t>3/6/2024</a:t>
            </a:fld>
            <a:endParaRPr lang="en-US" dirty="0"/>
          </a:p>
        </p:txBody>
      </p:sp>
      <p:sp>
        <p:nvSpPr>
          <p:cNvPr id="16" name="Footer Placeholder 4">
            <a:extLst>
              <a:ext uri="{FF2B5EF4-FFF2-40B4-BE49-F238E27FC236}">
                <a16:creationId xmlns:a16="http://schemas.microsoft.com/office/drawing/2014/main" id="{99BE4AEE-F3E5-2D3C-0F9E-1C3A2565FCC2}"/>
              </a:ext>
            </a:extLst>
          </p:cNvPr>
          <p:cNvSpPr>
            <a:spLocks noGrp="1"/>
          </p:cNvSpPr>
          <p:nvPr>
            <p:ph type="ftr" sz="quarter" idx="11"/>
          </p:nvPr>
        </p:nvSpPr>
        <p:spPr/>
        <p:txBody>
          <a:bodyPr/>
          <a:lstStyle>
            <a:lvl1pPr>
              <a:defRPr/>
            </a:lvl1pPr>
          </a:lstStyle>
          <a:p>
            <a:pPr>
              <a:defRPr/>
            </a:pPr>
            <a:endParaRPr lang="en-US"/>
          </a:p>
        </p:txBody>
      </p:sp>
      <p:sp>
        <p:nvSpPr>
          <p:cNvPr id="17" name="Slide Number Placeholder 5">
            <a:extLst>
              <a:ext uri="{FF2B5EF4-FFF2-40B4-BE49-F238E27FC236}">
                <a16:creationId xmlns:a16="http://schemas.microsoft.com/office/drawing/2014/main" id="{32AAF3E3-9CAE-D553-F69F-8ADCD599871D}"/>
              </a:ext>
            </a:extLst>
          </p:cNvPr>
          <p:cNvSpPr>
            <a:spLocks noGrp="1"/>
          </p:cNvSpPr>
          <p:nvPr>
            <p:ph type="sldNum" sz="quarter" idx="12"/>
          </p:nvPr>
        </p:nvSpPr>
        <p:spPr/>
        <p:txBody>
          <a:bodyPr/>
          <a:lstStyle>
            <a:lvl1pPr>
              <a:defRPr/>
            </a:lvl1pPr>
          </a:lstStyle>
          <a:p>
            <a:pPr>
              <a:defRPr/>
            </a:pPr>
            <a:fld id="{20D1ED66-897F-471E-8943-21F2652E4E58}" type="slidenum">
              <a:rPr lang="en-US" altLang="en-US"/>
              <a:pPr>
                <a:defRPr/>
              </a:pPr>
              <a:t>‹#›</a:t>
            </a:fld>
            <a:endParaRPr lang="en-US" altLang="en-US"/>
          </a:p>
        </p:txBody>
      </p:sp>
    </p:spTree>
    <p:extLst>
      <p:ext uri="{BB962C8B-B14F-4D97-AF65-F5344CB8AC3E}">
        <p14:creationId xmlns:p14="http://schemas.microsoft.com/office/powerpoint/2010/main" val="1904900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75DFC6-02F9-91B7-823B-3895AC4380BC}"/>
              </a:ext>
            </a:extLst>
          </p:cNvPr>
          <p:cNvSpPr>
            <a:spLocks noGrp="1"/>
          </p:cNvSpPr>
          <p:nvPr>
            <p:ph type="dt" sz="half" idx="10"/>
          </p:nvPr>
        </p:nvSpPr>
        <p:spPr/>
        <p:txBody>
          <a:bodyPr/>
          <a:lstStyle>
            <a:lvl1pPr>
              <a:defRPr/>
            </a:lvl1pPr>
          </a:lstStyle>
          <a:p>
            <a:pPr>
              <a:defRPr/>
            </a:pPr>
            <a:fld id="{0C4932A4-3EB6-4137-82C1-F42518C116F4}" type="datetimeFigureOut">
              <a:rPr lang="en-US"/>
              <a:pPr>
                <a:defRPr/>
              </a:pPr>
              <a:t>3/6/2024</a:t>
            </a:fld>
            <a:endParaRPr lang="en-US" dirty="0"/>
          </a:p>
        </p:txBody>
      </p:sp>
      <p:sp>
        <p:nvSpPr>
          <p:cNvPr id="5" name="Footer Placeholder 4">
            <a:extLst>
              <a:ext uri="{FF2B5EF4-FFF2-40B4-BE49-F238E27FC236}">
                <a16:creationId xmlns:a16="http://schemas.microsoft.com/office/drawing/2014/main" id="{772CA99F-276D-25A1-6F9A-0A52A04739F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3B2B5E3-73C3-535C-8E14-DEEBCBE51CE5}"/>
              </a:ext>
            </a:extLst>
          </p:cNvPr>
          <p:cNvSpPr>
            <a:spLocks noGrp="1"/>
          </p:cNvSpPr>
          <p:nvPr>
            <p:ph type="sldNum" sz="quarter" idx="12"/>
          </p:nvPr>
        </p:nvSpPr>
        <p:spPr/>
        <p:txBody>
          <a:bodyPr/>
          <a:lstStyle>
            <a:lvl1pPr>
              <a:defRPr/>
            </a:lvl1pPr>
          </a:lstStyle>
          <a:p>
            <a:pPr>
              <a:defRPr/>
            </a:pPr>
            <a:fld id="{47A75994-BAC1-4693-BB81-D1D0F0175B1E}" type="slidenum">
              <a:rPr lang="en-US" altLang="en-US"/>
              <a:pPr>
                <a:defRPr/>
              </a:pPr>
              <a:t>‹#›</a:t>
            </a:fld>
            <a:endParaRPr lang="en-US" altLang="en-US"/>
          </a:p>
        </p:txBody>
      </p:sp>
    </p:spTree>
    <p:extLst>
      <p:ext uri="{BB962C8B-B14F-4D97-AF65-F5344CB8AC3E}">
        <p14:creationId xmlns:p14="http://schemas.microsoft.com/office/powerpoint/2010/main" val="3463683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881C6C8-4074-D696-E58D-70100BB0766F}"/>
              </a:ext>
            </a:extLst>
          </p:cNvPr>
          <p:cNvSpPr txBox="1">
            <a:spLocks noChangeArrowheads="1"/>
          </p:cNvSpPr>
          <p:nvPr/>
        </p:nvSpPr>
        <p:spPr bwMode="auto">
          <a:xfrm>
            <a:off x="482600" y="790575"/>
            <a:ext cx="4572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en-US" sz="8000">
                <a:solidFill>
                  <a:srgbClr val="FFB466"/>
                </a:solidFill>
                <a:latin typeface="Arial" panose="020B0604020202020204" pitchFamily="34" charset="0"/>
              </a:rPr>
              <a:t>“</a:t>
            </a:r>
          </a:p>
        </p:txBody>
      </p:sp>
      <p:sp>
        <p:nvSpPr>
          <p:cNvPr id="5" name="TextBox 4">
            <a:extLst>
              <a:ext uri="{FF2B5EF4-FFF2-40B4-BE49-F238E27FC236}">
                <a16:creationId xmlns:a16="http://schemas.microsoft.com/office/drawing/2014/main" id="{CD339E8E-B4D7-B994-0FA5-9024077CBC25}"/>
              </a:ext>
            </a:extLst>
          </p:cNvPr>
          <p:cNvSpPr txBox="1">
            <a:spLocks noChangeArrowheads="1"/>
          </p:cNvSpPr>
          <p:nvPr/>
        </p:nvSpPr>
        <p:spPr bwMode="auto">
          <a:xfrm>
            <a:off x="6748463" y="2886075"/>
            <a:ext cx="4572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en-US" sz="8000">
                <a:solidFill>
                  <a:srgbClr val="FFB466"/>
                </a:solidFill>
                <a:latin typeface="Arial" panose="020B0604020202020204" pitchFamily="34" charset="0"/>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6" name="Date Placeholder 3">
            <a:extLst>
              <a:ext uri="{FF2B5EF4-FFF2-40B4-BE49-F238E27FC236}">
                <a16:creationId xmlns:a16="http://schemas.microsoft.com/office/drawing/2014/main" id="{7BF49E9E-037C-C538-587E-FAA8B9207C2B}"/>
              </a:ext>
            </a:extLst>
          </p:cNvPr>
          <p:cNvSpPr>
            <a:spLocks noGrp="1"/>
          </p:cNvSpPr>
          <p:nvPr>
            <p:ph type="dt" sz="half" idx="14"/>
          </p:nvPr>
        </p:nvSpPr>
        <p:spPr/>
        <p:txBody>
          <a:bodyPr/>
          <a:lstStyle>
            <a:lvl1pPr>
              <a:defRPr/>
            </a:lvl1pPr>
          </a:lstStyle>
          <a:p>
            <a:pPr>
              <a:defRPr/>
            </a:pPr>
            <a:fld id="{0842690A-9BB8-4397-85DB-E61732BB6C07}" type="datetimeFigureOut">
              <a:rPr lang="en-US"/>
              <a:pPr>
                <a:defRPr/>
              </a:pPr>
              <a:t>3/6/2024</a:t>
            </a:fld>
            <a:endParaRPr lang="en-US" dirty="0"/>
          </a:p>
        </p:txBody>
      </p:sp>
      <p:sp>
        <p:nvSpPr>
          <p:cNvPr id="7" name="Footer Placeholder 4">
            <a:extLst>
              <a:ext uri="{FF2B5EF4-FFF2-40B4-BE49-F238E27FC236}">
                <a16:creationId xmlns:a16="http://schemas.microsoft.com/office/drawing/2014/main" id="{481F609D-1C83-EAD5-F0BC-38D4C09E73C9}"/>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7C745F31-151C-55B9-EBEF-E9EC3A3034EA}"/>
              </a:ext>
            </a:extLst>
          </p:cNvPr>
          <p:cNvSpPr>
            <a:spLocks noGrp="1"/>
          </p:cNvSpPr>
          <p:nvPr>
            <p:ph type="sldNum" sz="quarter" idx="16"/>
          </p:nvPr>
        </p:nvSpPr>
        <p:spPr/>
        <p:txBody>
          <a:bodyPr/>
          <a:lstStyle>
            <a:lvl1pPr>
              <a:defRPr/>
            </a:lvl1pPr>
          </a:lstStyle>
          <a:p>
            <a:pPr>
              <a:defRPr/>
            </a:pPr>
            <a:fld id="{8FAA4EC7-4144-4905-B1F8-1DD9BE9D8E7B}" type="slidenum">
              <a:rPr lang="en-US" altLang="en-US"/>
              <a:pPr>
                <a:defRPr/>
              </a:pPr>
              <a:t>‹#›</a:t>
            </a:fld>
            <a:endParaRPr lang="en-US" altLang="en-US"/>
          </a:p>
        </p:txBody>
      </p:sp>
    </p:spTree>
    <p:extLst>
      <p:ext uri="{BB962C8B-B14F-4D97-AF65-F5344CB8AC3E}">
        <p14:creationId xmlns:p14="http://schemas.microsoft.com/office/powerpoint/2010/main" val="36263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DAEE48A-A643-4CF4-2F7E-3B87A1873A39}"/>
              </a:ext>
            </a:extLst>
          </p:cNvPr>
          <p:cNvSpPr>
            <a:spLocks noGrp="1"/>
          </p:cNvSpPr>
          <p:nvPr>
            <p:ph type="dt" sz="half" idx="10"/>
          </p:nvPr>
        </p:nvSpPr>
        <p:spPr/>
        <p:txBody>
          <a:bodyPr/>
          <a:lstStyle>
            <a:lvl1pPr>
              <a:defRPr/>
            </a:lvl1pPr>
          </a:lstStyle>
          <a:p>
            <a:pPr>
              <a:defRPr/>
            </a:pPr>
            <a:fld id="{E06AC745-C8BD-4D48-82FA-CCF1F7D473E2}" type="datetimeFigureOut">
              <a:rPr lang="en-US"/>
              <a:pPr>
                <a:defRPr/>
              </a:pPr>
              <a:t>3/6/2024</a:t>
            </a:fld>
            <a:endParaRPr lang="en-US" dirty="0"/>
          </a:p>
        </p:txBody>
      </p:sp>
      <p:sp>
        <p:nvSpPr>
          <p:cNvPr id="5" name="Footer Placeholder 4">
            <a:extLst>
              <a:ext uri="{FF2B5EF4-FFF2-40B4-BE49-F238E27FC236}">
                <a16:creationId xmlns:a16="http://schemas.microsoft.com/office/drawing/2014/main" id="{469566BD-BD17-1B63-2E0F-91150F05F4E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5AE92D6-7E50-3C98-55BA-28822C08BCA5}"/>
              </a:ext>
            </a:extLst>
          </p:cNvPr>
          <p:cNvSpPr>
            <a:spLocks noGrp="1"/>
          </p:cNvSpPr>
          <p:nvPr>
            <p:ph type="sldNum" sz="quarter" idx="12"/>
          </p:nvPr>
        </p:nvSpPr>
        <p:spPr/>
        <p:txBody>
          <a:bodyPr/>
          <a:lstStyle>
            <a:lvl1pPr>
              <a:defRPr/>
            </a:lvl1pPr>
          </a:lstStyle>
          <a:p>
            <a:pPr>
              <a:defRPr/>
            </a:pPr>
            <a:fld id="{CA9EC4F2-3A44-44CA-AC46-D814EEA388A8}" type="slidenum">
              <a:rPr lang="en-US" altLang="en-US"/>
              <a:pPr>
                <a:defRPr/>
              </a:pPr>
              <a:t>‹#›</a:t>
            </a:fld>
            <a:endParaRPr lang="en-US" altLang="en-US"/>
          </a:p>
        </p:txBody>
      </p:sp>
    </p:spTree>
    <p:extLst>
      <p:ext uri="{BB962C8B-B14F-4D97-AF65-F5344CB8AC3E}">
        <p14:creationId xmlns:p14="http://schemas.microsoft.com/office/powerpoint/2010/main" val="209665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9A5638-91A1-5A90-C85E-CD1607586B38}"/>
              </a:ext>
            </a:extLst>
          </p:cNvPr>
          <p:cNvSpPr txBox="1">
            <a:spLocks noChangeArrowheads="1"/>
          </p:cNvSpPr>
          <p:nvPr/>
        </p:nvSpPr>
        <p:spPr bwMode="auto">
          <a:xfrm>
            <a:off x="482600" y="790575"/>
            <a:ext cx="4572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en-US" sz="8000">
                <a:solidFill>
                  <a:srgbClr val="FFB466"/>
                </a:solidFill>
                <a:latin typeface="Arial" panose="020B0604020202020204" pitchFamily="34" charset="0"/>
              </a:rPr>
              <a:t>“</a:t>
            </a:r>
          </a:p>
        </p:txBody>
      </p:sp>
      <p:sp>
        <p:nvSpPr>
          <p:cNvPr id="5" name="TextBox 4">
            <a:extLst>
              <a:ext uri="{FF2B5EF4-FFF2-40B4-BE49-F238E27FC236}">
                <a16:creationId xmlns:a16="http://schemas.microsoft.com/office/drawing/2014/main" id="{085794BD-DD4A-9096-6195-18C095B14B97}"/>
              </a:ext>
            </a:extLst>
          </p:cNvPr>
          <p:cNvSpPr txBox="1">
            <a:spLocks noChangeArrowheads="1"/>
          </p:cNvSpPr>
          <p:nvPr/>
        </p:nvSpPr>
        <p:spPr bwMode="auto">
          <a:xfrm>
            <a:off x="6748463" y="2886075"/>
            <a:ext cx="4572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en-US" sz="8000">
                <a:solidFill>
                  <a:srgbClr val="FFB466"/>
                </a:solidFill>
                <a:latin typeface="Arial" panose="020B0604020202020204" pitchFamily="34" charset="0"/>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6" name="Date Placeholder 3">
            <a:extLst>
              <a:ext uri="{FF2B5EF4-FFF2-40B4-BE49-F238E27FC236}">
                <a16:creationId xmlns:a16="http://schemas.microsoft.com/office/drawing/2014/main" id="{F102DC20-08BE-BC97-3CDD-EA5461A9F01B}"/>
              </a:ext>
            </a:extLst>
          </p:cNvPr>
          <p:cNvSpPr>
            <a:spLocks noGrp="1"/>
          </p:cNvSpPr>
          <p:nvPr>
            <p:ph type="dt" sz="half" idx="14"/>
          </p:nvPr>
        </p:nvSpPr>
        <p:spPr/>
        <p:txBody>
          <a:bodyPr/>
          <a:lstStyle>
            <a:lvl1pPr>
              <a:defRPr/>
            </a:lvl1pPr>
          </a:lstStyle>
          <a:p>
            <a:pPr>
              <a:defRPr/>
            </a:pPr>
            <a:fld id="{A6B7201C-7D38-412E-AFC9-4B0F30DFD26B}" type="datetimeFigureOut">
              <a:rPr lang="en-US"/>
              <a:pPr>
                <a:defRPr/>
              </a:pPr>
              <a:t>3/6/2024</a:t>
            </a:fld>
            <a:endParaRPr lang="en-US" dirty="0"/>
          </a:p>
        </p:txBody>
      </p:sp>
      <p:sp>
        <p:nvSpPr>
          <p:cNvPr id="7" name="Footer Placeholder 4">
            <a:extLst>
              <a:ext uri="{FF2B5EF4-FFF2-40B4-BE49-F238E27FC236}">
                <a16:creationId xmlns:a16="http://schemas.microsoft.com/office/drawing/2014/main" id="{4AC83179-22C4-62A1-247D-C85FBA5C67BE}"/>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B54CF0DB-59AF-8DBF-A79E-8DCCF74677D8}"/>
              </a:ext>
            </a:extLst>
          </p:cNvPr>
          <p:cNvSpPr>
            <a:spLocks noGrp="1"/>
          </p:cNvSpPr>
          <p:nvPr>
            <p:ph type="sldNum" sz="quarter" idx="16"/>
          </p:nvPr>
        </p:nvSpPr>
        <p:spPr/>
        <p:txBody>
          <a:bodyPr/>
          <a:lstStyle>
            <a:lvl1pPr>
              <a:defRPr/>
            </a:lvl1pPr>
          </a:lstStyle>
          <a:p>
            <a:pPr>
              <a:defRPr/>
            </a:pPr>
            <a:fld id="{07FA3CD2-B4CF-4F19-B41E-5D6A955A1837}" type="slidenum">
              <a:rPr lang="en-US" altLang="en-US"/>
              <a:pPr>
                <a:defRPr/>
              </a:pPr>
              <a:t>‹#›</a:t>
            </a:fld>
            <a:endParaRPr lang="en-US" altLang="en-US"/>
          </a:p>
        </p:txBody>
      </p:sp>
    </p:spTree>
    <p:extLst>
      <p:ext uri="{BB962C8B-B14F-4D97-AF65-F5344CB8AC3E}">
        <p14:creationId xmlns:p14="http://schemas.microsoft.com/office/powerpoint/2010/main" val="13148560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2DB701F-A39C-281C-EBB6-E817220BD097}"/>
              </a:ext>
            </a:extLst>
          </p:cNvPr>
          <p:cNvSpPr>
            <a:spLocks noGrp="1"/>
          </p:cNvSpPr>
          <p:nvPr>
            <p:ph type="dt" sz="half" idx="14"/>
          </p:nvPr>
        </p:nvSpPr>
        <p:spPr/>
        <p:txBody>
          <a:bodyPr/>
          <a:lstStyle>
            <a:lvl1pPr>
              <a:defRPr/>
            </a:lvl1pPr>
          </a:lstStyle>
          <a:p>
            <a:pPr>
              <a:defRPr/>
            </a:pPr>
            <a:fld id="{4DEE839F-8429-4CC0-A3D3-BEBED621C3D6}" type="datetimeFigureOut">
              <a:rPr lang="en-US"/>
              <a:pPr>
                <a:defRPr/>
              </a:pPr>
              <a:t>3/6/2024</a:t>
            </a:fld>
            <a:endParaRPr lang="en-US" dirty="0"/>
          </a:p>
        </p:txBody>
      </p:sp>
      <p:sp>
        <p:nvSpPr>
          <p:cNvPr id="5" name="Footer Placeholder 4">
            <a:extLst>
              <a:ext uri="{FF2B5EF4-FFF2-40B4-BE49-F238E27FC236}">
                <a16:creationId xmlns:a16="http://schemas.microsoft.com/office/drawing/2014/main" id="{42E214FC-2CE4-3951-B4D0-E0AC160A233B}"/>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6A58E54-62C5-49F8-EA65-B163A0794708}"/>
              </a:ext>
            </a:extLst>
          </p:cNvPr>
          <p:cNvSpPr>
            <a:spLocks noGrp="1"/>
          </p:cNvSpPr>
          <p:nvPr>
            <p:ph type="sldNum" sz="quarter" idx="16"/>
          </p:nvPr>
        </p:nvSpPr>
        <p:spPr/>
        <p:txBody>
          <a:bodyPr/>
          <a:lstStyle>
            <a:lvl1pPr>
              <a:defRPr/>
            </a:lvl1pPr>
          </a:lstStyle>
          <a:p>
            <a:pPr>
              <a:defRPr/>
            </a:pPr>
            <a:fld id="{D5A79EB2-28F6-4A71-B808-C21358F2816E}" type="slidenum">
              <a:rPr lang="en-US" altLang="en-US"/>
              <a:pPr>
                <a:defRPr/>
              </a:pPr>
              <a:t>‹#›</a:t>
            </a:fld>
            <a:endParaRPr lang="en-US" altLang="en-US"/>
          </a:p>
        </p:txBody>
      </p:sp>
    </p:spTree>
    <p:extLst>
      <p:ext uri="{BB962C8B-B14F-4D97-AF65-F5344CB8AC3E}">
        <p14:creationId xmlns:p14="http://schemas.microsoft.com/office/powerpoint/2010/main" val="628720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17">
            <a:extLst>
              <a:ext uri="{FF2B5EF4-FFF2-40B4-BE49-F238E27FC236}">
                <a16:creationId xmlns:a16="http://schemas.microsoft.com/office/drawing/2014/main" id="{8D029665-45EA-1FA4-80F0-12405CE308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4175" y="5791200"/>
            <a:ext cx="2105025"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A3AD7062-44C9-594E-26EA-AE4D2535C70E}"/>
              </a:ext>
            </a:extLst>
          </p:cNvPr>
          <p:cNvSpPr>
            <a:spLocks noGrp="1"/>
          </p:cNvSpPr>
          <p:nvPr>
            <p:ph type="dt" sz="half" idx="10"/>
          </p:nvPr>
        </p:nvSpPr>
        <p:spPr/>
        <p:txBody>
          <a:bodyPr/>
          <a:lstStyle>
            <a:lvl1pPr>
              <a:defRPr/>
            </a:lvl1pPr>
          </a:lstStyle>
          <a:p>
            <a:pPr>
              <a:defRPr/>
            </a:pPr>
            <a:fld id="{B636BC17-83F3-43E0-BD47-EBB4F03C263C}" type="datetimeFigureOut">
              <a:rPr lang="en-US"/>
              <a:pPr>
                <a:defRPr/>
              </a:pPr>
              <a:t>3/6/2024</a:t>
            </a:fld>
            <a:endParaRPr lang="en-US" dirty="0"/>
          </a:p>
        </p:txBody>
      </p:sp>
      <p:sp>
        <p:nvSpPr>
          <p:cNvPr id="6" name="Footer Placeholder 4">
            <a:extLst>
              <a:ext uri="{FF2B5EF4-FFF2-40B4-BE49-F238E27FC236}">
                <a16:creationId xmlns:a16="http://schemas.microsoft.com/office/drawing/2014/main" id="{C7A8778B-F9B8-3EC5-E0D4-5C87260D1E6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A7DCDCD-E0C5-7D09-05EC-502D727ABA04}"/>
              </a:ext>
            </a:extLst>
          </p:cNvPr>
          <p:cNvSpPr>
            <a:spLocks noGrp="1"/>
          </p:cNvSpPr>
          <p:nvPr>
            <p:ph type="sldNum" sz="quarter" idx="12"/>
          </p:nvPr>
        </p:nvSpPr>
        <p:spPr/>
        <p:txBody>
          <a:bodyPr/>
          <a:lstStyle>
            <a:lvl1pPr>
              <a:defRPr/>
            </a:lvl1pPr>
          </a:lstStyle>
          <a:p>
            <a:pPr>
              <a:defRPr/>
            </a:pPr>
            <a:fld id="{FDFACE5B-CE33-405F-979D-9A2A595FE560}" type="slidenum">
              <a:rPr lang="en-US" altLang="en-US"/>
              <a:pPr>
                <a:defRPr/>
              </a:pPr>
              <a:t>‹#›</a:t>
            </a:fld>
            <a:endParaRPr lang="en-US" altLang="en-US"/>
          </a:p>
        </p:txBody>
      </p:sp>
    </p:spTree>
    <p:extLst>
      <p:ext uri="{BB962C8B-B14F-4D97-AF65-F5344CB8AC3E}">
        <p14:creationId xmlns:p14="http://schemas.microsoft.com/office/powerpoint/2010/main" val="2920845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17">
            <a:extLst>
              <a:ext uri="{FF2B5EF4-FFF2-40B4-BE49-F238E27FC236}">
                <a16:creationId xmlns:a16="http://schemas.microsoft.com/office/drawing/2014/main" id="{F10AF65B-7314-E26E-7016-F5F75AB640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4175" y="5791200"/>
            <a:ext cx="2105025"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9FB1EF6E-EBC5-D5C6-DC19-712407B8CAD1}"/>
              </a:ext>
            </a:extLst>
          </p:cNvPr>
          <p:cNvSpPr>
            <a:spLocks noGrp="1"/>
          </p:cNvSpPr>
          <p:nvPr>
            <p:ph type="dt" sz="half" idx="10"/>
          </p:nvPr>
        </p:nvSpPr>
        <p:spPr/>
        <p:txBody>
          <a:bodyPr/>
          <a:lstStyle>
            <a:lvl1pPr>
              <a:defRPr/>
            </a:lvl1pPr>
          </a:lstStyle>
          <a:p>
            <a:pPr>
              <a:defRPr/>
            </a:pPr>
            <a:fld id="{FEC99211-C000-4A05-B01B-BDF1FED013EF}" type="datetimeFigureOut">
              <a:rPr lang="en-US"/>
              <a:pPr>
                <a:defRPr/>
              </a:pPr>
              <a:t>3/6/2024</a:t>
            </a:fld>
            <a:endParaRPr lang="en-US" dirty="0"/>
          </a:p>
        </p:txBody>
      </p:sp>
      <p:sp>
        <p:nvSpPr>
          <p:cNvPr id="6" name="Footer Placeholder 4">
            <a:extLst>
              <a:ext uri="{FF2B5EF4-FFF2-40B4-BE49-F238E27FC236}">
                <a16:creationId xmlns:a16="http://schemas.microsoft.com/office/drawing/2014/main" id="{67F828E6-8214-DB64-4261-2CB7A419436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828A5E8-F1BF-C6E1-087A-1A367675FE95}"/>
              </a:ext>
            </a:extLst>
          </p:cNvPr>
          <p:cNvSpPr>
            <a:spLocks noGrp="1"/>
          </p:cNvSpPr>
          <p:nvPr>
            <p:ph type="sldNum" sz="quarter" idx="12"/>
          </p:nvPr>
        </p:nvSpPr>
        <p:spPr/>
        <p:txBody>
          <a:bodyPr/>
          <a:lstStyle>
            <a:lvl1pPr>
              <a:defRPr/>
            </a:lvl1pPr>
          </a:lstStyle>
          <a:p>
            <a:pPr>
              <a:defRPr/>
            </a:pPr>
            <a:fld id="{09D84024-3BD5-4ACE-99D9-DE8DD598CA76}" type="slidenum">
              <a:rPr lang="en-US" altLang="en-US"/>
              <a:pPr>
                <a:defRPr/>
              </a:pPr>
              <a:t>‹#›</a:t>
            </a:fld>
            <a:endParaRPr lang="en-US" altLang="en-US"/>
          </a:p>
        </p:txBody>
      </p:sp>
    </p:spTree>
    <p:extLst>
      <p:ext uri="{BB962C8B-B14F-4D97-AF65-F5344CB8AC3E}">
        <p14:creationId xmlns:p14="http://schemas.microsoft.com/office/powerpoint/2010/main" val="2685207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8B79021-5A6F-F735-EB98-739B9E667200}"/>
              </a:ext>
            </a:extLst>
          </p:cNvPr>
          <p:cNvSpPr>
            <a:spLocks noGrp="1"/>
          </p:cNvSpPr>
          <p:nvPr>
            <p:ph type="dt" sz="half" idx="10"/>
          </p:nvPr>
        </p:nvSpPr>
        <p:spPr/>
        <p:txBody>
          <a:bodyPr/>
          <a:lstStyle>
            <a:lvl1pPr>
              <a:defRPr/>
            </a:lvl1pPr>
          </a:lstStyle>
          <a:p>
            <a:pPr>
              <a:defRPr/>
            </a:pPr>
            <a:fld id="{E7F42710-93EA-47FC-9140-428B9C80A44F}" type="datetimeFigureOut">
              <a:rPr lang="en-US"/>
              <a:pPr>
                <a:defRPr/>
              </a:pPr>
              <a:t>3/6/2024</a:t>
            </a:fld>
            <a:endParaRPr lang="en-US" dirty="0"/>
          </a:p>
        </p:txBody>
      </p:sp>
      <p:sp>
        <p:nvSpPr>
          <p:cNvPr id="5" name="Footer Placeholder 4">
            <a:extLst>
              <a:ext uri="{FF2B5EF4-FFF2-40B4-BE49-F238E27FC236}">
                <a16:creationId xmlns:a16="http://schemas.microsoft.com/office/drawing/2014/main" id="{5FDDFEC6-5264-F55C-CD83-37188B743C3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29963AC-ACDD-0078-1B0B-AC532DA657BE}"/>
              </a:ext>
            </a:extLst>
          </p:cNvPr>
          <p:cNvSpPr>
            <a:spLocks noGrp="1"/>
          </p:cNvSpPr>
          <p:nvPr>
            <p:ph type="sldNum" sz="quarter" idx="12"/>
          </p:nvPr>
        </p:nvSpPr>
        <p:spPr/>
        <p:txBody>
          <a:bodyPr/>
          <a:lstStyle>
            <a:lvl1pPr>
              <a:defRPr/>
            </a:lvl1pPr>
          </a:lstStyle>
          <a:p>
            <a:pPr>
              <a:defRPr/>
            </a:pPr>
            <a:fld id="{0223E350-9961-462D-B57E-508962DFD8BD}" type="slidenum">
              <a:rPr lang="en-US" altLang="en-US"/>
              <a:pPr>
                <a:defRPr/>
              </a:pPr>
              <a:t>‹#›</a:t>
            </a:fld>
            <a:endParaRPr lang="en-US" altLang="en-US"/>
          </a:p>
        </p:txBody>
      </p:sp>
    </p:spTree>
    <p:extLst>
      <p:ext uri="{BB962C8B-B14F-4D97-AF65-F5344CB8AC3E}">
        <p14:creationId xmlns:p14="http://schemas.microsoft.com/office/powerpoint/2010/main" val="30404596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E27B478-B6EB-E91C-7048-6FB16D1120BC}"/>
              </a:ext>
            </a:extLst>
          </p:cNvPr>
          <p:cNvSpPr>
            <a:spLocks noGrp="1"/>
          </p:cNvSpPr>
          <p:nvPr>
            <p:ph type="dt" sz="half" idx="10"/>
          </p:nvPr>
        </p:nvSpPr>
        <p:spPr/>
        <p:txBody>
          <a:bodyPr/>
          <a:lstStyle>
            <a:lvl1pPr>
              <a:defRPr/>
            </a:lvl1pPr>
          </a:lstStyle>
          <a:p>
            <a:pPr>
              <a:defRPr/>
            </a:pPr>
            <a:fld id="{CE190700-2DCC-4740-A86F-C8746479A6A3}" type="datetimeFigureOut">
              <a:rPr lang="en-US"/>
              <a:pPr>
                <a:defRPr/>
              </a:pPr>
              <a:t>3/6/2024</a:t>
            </a:fld>
            <a:endParaRPr lang="en-US" dirty="0"/>
          </a:p>
        </p:txBody>
      </p:sp>
      <p:sp>
        <p:nvSpPr>
          <p:cNvPr id="5" name="Footer Placeholder 4">
            <a:extLst>
              <a:ext uri="{FF2B5EF4-FFF2-40B4-BE49-F238E27FC236}">
                <a16:creationId xmlns:a16="http://schemas.microsoft.com/office/drawing/2014/main" id="{CD4F5C7C-8758-015D-0EA1-7BF19AD91F6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45CA2E2-4243-5A66-5F7E-06CE7A83249A}"/>
              </a:ext>
            </a:extLst>
          </p:cNvPr>
          <p:cNvSpPr>
            <a:spLocks noGrp="1"/>
          </p:cNvSpPr>
          <p:nvPr>
            <p:ph type="sldNum" sz="quarter" idx="12"/>
          </p:nvPr>
        </p:nvSpPr>
        <p:spPr/>
        <p:txBody>
          <a:bodyPr/>
          <a:lstStyle>
            <a:lvl1pPr>
              <a:defRPr/>
            </a:lvl1pPr>
          </a:lstStyle>
          <a:p>
            <a:pPr>
              <a:defRPr/>
            </a:pPr>
            <a:fld id="{A7CCCB79-9F87-4199-9F09-FCB37F7A6609}" type="slidenum">
              <a:rPr lang="en-US" altLang="en-US"/>
              <a:pPr>
                <a:defRPr/>
              </a:pPr>
              <a:t>‹#›</a:t>
            </a:fld>
            <a:endParaRPr lang="en-US" altLang="en-US"/>
          </a:p>
        </p:txBody>
      </p:sp>
    </p:spTree>
    <p:extLst>
      <p:ext uri="{BB962C8B-B14F-4D97-AF65-F5344CB8AC3E}">
        <p14:creationId xmlns:p14="http://schemas.microsoft.com/office/powerpoint/2010/main" val="2489456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31AD998-127B-8FE1-7F92-06E6BA1B02AB}"/>
              </a:ext>
            </a:extLst>
          </p:cNvPr>
          <p:cNvSpPr>
            <a:spLocks noGrp="1"/>
          </p:cNvSpPr>
          <p:nvPr>
            <p:ph type="dt" sz="half" idx="10"/>
          </p:nvPr>
        </p:nvSpPr>
        <p:spPr/>
        <p:txBody>
          <a:bodyPr/>
          <a:lstStyle>
            <a:lvl1pPr>
              <a:defRPr/>
            </a:lvl1pPr>
          </a:lstStyle>
          <a:p>
            <a:pPr>
              <a:defRPr/>
            </a:pPr>
            <a:fld id="{47A88308-8DD3-4FA3-9245-E7820188CAF6}" type="datetimeFigureOut">
              <a:rPr lang="en-US"/>
              <a:pPr>
                <a:defRPr/>
              </a:pPr>
              <a:t>3/6/2024</a:t>
            </a:fld>
            <a:endParaRPr lang="en-US" dirty="0"/>
          </a:p>
        </p:txBody>
      </p:sp>
      <p:sp>
        <p:nvSpPr>
          <p:cNvPr id="6" name="Footer Placeholder 4">
            <a:extLst>
              <a:ext uri="{FF2B5EF4-FFF2-40B4-BE49-F238E27FC236}">
                <a16:creationId xmlns:a16="http://schemas.microsoft.com/office/drawing/2014/main" id="{3E4498F3-C460-B80F-97DB-6BFE8047F66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13F1452-13F3-C8CE-6413-437F3914753E}"/>
              </a:ext>
            </a:extLst>
          </p:cNvPr>
          <p:cNvSpPr>
            <a:spLocks noGrp="1"/>
          </p:cNvSpPr>
          <p:nvPr>
            <p:ph type="sldNum" sz="quarter" idx="12"/>
          </p:nvPr>
        </p:nvSpPr>
        <p:spPr/>
        <p:txBody>
          <a:bodyPr/>
          <a:lstStyle>
            <a:lvl1pPr>
              <a:defRPr/>
            </a:lvl1pPr>
          </a:lstStyle>
          <a:p>
            <a:pPr>
              <a:defRPr/>
            </a:pPr>
            <a:fld id="{C0A16008-12DB-43AD-BEF5-29E3259DC318}" type="slidenum">
              <a:rPr lang="en-US" altLang="en-US"/>
              <a:pPr>
                <a:defRPr/>
              </a:pPr>
              <a:t>‹#›</a:t>
            </a:fld>
            <a:endParaRPr lang="en-US" altLang="en-US"/>
          </a:p>
        </p:txBody>
      </p:sp>
    </p:spTree>
    <p:extLst>
      <p:ext uri="{BB962C8B-B14F-4D97-AF65-F5344CB8AC3E}">
        <p14:creationId xmlns:p14="http://schemas.microsoft.com/office/powerpoint/2010/main" val="2702472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F356A905-C5A3-EF0F-01A7-D6822F492576}"/>
              </a:ext>
            </a:extLst>
          </p:cNvPr>
          <p:cNvSpPr>
            <a:spLocks noGrp="1"/>
          </p:cNvSpPr>
          <p:nvPr>
            <p:ph type="dt" sz="half" idx="10"/>
          </p:nvPr>
        </p:nvSpPr>
        <p:spPr/>
        <p:txBody>
          <a:bodyPr/>
          <a:lstStyle>
            <a:lvl1pPr>
              <a:defRPr/>
            </a:lvl1pPr>
          </a:lstStyle>
          <a:p>
            <a:pPr>
              <a:defRPr/>
            </a:pPr>
            <a:fld id="{79E0AB97-19C4-4F4F-9083-C9D6EE708BD9}" type="datetimeFigureOut">
              <a:rPr lang="en-US"/>
              <a:pPr>
                <a:defRPr/>
              </a:pPr>
              <a:t>3/6/2024</a:t>
            </a:fld>
            <a:endParaRPr lang="en-US" dirty="0"/>
          </a:p>
        </p:txBody>
      </p:sp>
      <p:sp>
        <p:nvSpPr>
          <p:cNvPr id="8" name="Footer Placeholder 4">
            <a:extLst>
              <a:ext uri="{FF2B5EF4-FFF2-40B4-BE49-F238E27FC236}">
                <a16:creationId xmlns:a16="http://schemas.microsoft.com/office/drawing/2014/main" id="{80434BA8-6DFA-9C60-1AED-BE77A36055F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E66372A-F0AE-111B-90C2-2103F609FE20}"/>
              </a:ext>
            </a:extLst>
          </p:cNvPr>
          <p:cNvSpPr>
            <a:spLocks noGrp="1"/>
          </p:cNvSpPr>
          <p:nvPr>
            <p:ph type="sldNum" sz="quarter" idx="12"/>
          </p:nvPr>
        </p:nvSpPr>
        <p:spPr/>
        <p:txBody>
          <a:bodyPr/>
          <a:lstStyle>
            <a:lvl1pPr>
              <a:defRPr/>
            </a:lvl1pPr>
          </a:lstStyle>
          <a:p>
            <a:pPr>
              <a:defRPr/>
            </a:pPr>
            <a:fld id="{1DF25892-D52B-42D1-9E45-D3D1F724A970}" type="slidenum">
              <a:rPr lang="en-US" altLang="en-US"/>
              <a:pPr>
                <a:defRPr/>
              </a:pPr>
              <a:t>‹#›</a:t>
            </a:fld>
            <a:endParaRPr lang="en-US" altLang="en-US"/>
          </a:p>
        </p:txBody>
      </p:sp>
    </p:spTree>
    <p:extLst>
      <p:ext uri="{BB962C8B-B14F-4D97-AF65-F5344CB8AC3E}">
        <p14:creationId xmlns:p14="http://schemas.microsoft.com/office/powerpoint/2010/main" val="484641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381D9869-C922-45FE-99DC-C77F33526B53}"/>
              </a:ext>
            </a:extLst>
          </p:cNvPr>
          <p:cNvSpPr>
            <a:spLocks noGrp="1"/>
          </p:cNvSpPr>
          <p:nvPr>
            <p:ph type="dt" sz="half" idx="10"/>
          </p:nvPr>
        </p:nvSpPr>
        <p:spPr/>
        <p:txBody>
          <a:bodyPr/>
          <a:lstStyle>
            <a:lvl1pPr>
              <a:defRPr/>
            </a:lvl1pPr>
          </a:lstStyle>
          <a:p>
            <a:pPr>
              <a:defRPr/>
            </a:pPr>
            <a:fld id="{B7731F28-85CC-42C6-B026-2DD2E82B3E87}" type="datetimeFigureOut">
              <a:rPr lang="en-US"/>
              <a:pPr>
                <a:defRPr/>
              </a:pPr>
              <a:t>3/6/2024</a:t>
            </a:fld>
            <a:endParaRPr lang="en-US" dirty="0"/>
          </a:p>
        </p:txBody>
      </p:sp>
      <p:sp>
        <p:nvSpPr>
          <p:cNvPr id="4" name="Footer Placeholder 4">
            <a:extLst>
              <a:ext uri="{FF2B5EF4-FFF2-40B4-BE49-F238E27FC236}">
                <a16:creationId xmlns:a16="http://schemas.microsoft.com/office/drawing/2014/main" id="{D0702218-2005-524E-F56D-A188EC70DBB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1EAA4A4-D2F1-AD1C-3746-2972BD43DF6A}"/>
              </a:ext>
            </a:extLst>
          </p:cNvPr>
          <p:cNvSpPr>
            <a:spLocks noGrp="1"/>
          </p:cNvSpPr>
          <p:nvPr>
            <p:ph type="sldNum" sz="quarter" idx="12"/>
          </p:nvPr>
        </p:nvSpPr>
        <p:spPr/>
        <p:txBody>
          <a:bodyPr/>
          <a:lstStyle>
            <a:lvl1pPr>
              <a:defRPr/>
            </a:lvl1pPr>
          </a:lstStyle>
          <a:p>
            <a:pPr>
              <a:defRPr/>
            </a:pPr>
            <a:fld id="{54888EF2-62D4-41A7-8886-609A343CF0D9}" type="slidenum">
              <a:rPr lang="en-US" altLang="en-US"/>
              <a:pPr>
                <a:defRPr/>
              </a:pPr>
              <a:t>‹#›</a:t>
            </a:fld>
            <a:endParaRPr lang="en-US" altLang="en-US"/>
          </a:p>
        </p:txBody>
      </p:sp>
    </p:spTree>
    <p:extLst>
      <p:ext uri="{BB962C8B-B14F-4D97-AF65-F5344CB8AC3E}">
        <p14:creationId xmlns:p14="http://schemas.microsoft.com/office/powerpoint/2010/main" val="2820357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724BF4A-5902-3E3D-AA7B-6C46908375C6}"/>
              </a:ext>
            </a:extLst>
          </p:cNvPr>
          <p:cNvSpPr>
            <a:spLocks noGrp="1"/>
          </p:cNvSpPr>
          <p:nvPr>
            <p:ph type="dt" sz="half" idx="10"/>
          </p:nvPr>
        </p:nvSpPr>
        <p:spPr/>
        <p:txBody>
          <a:bodyPr/>
          <a:lstStyle>
            <a:lvl1pPr>
              <a:defRPr/>
            </a:lvl1pPr>
          </a:lstStyle>
          <a:p>
            <a:pPr>
              <a:defRPr/>
            </a:pPr>
            <a:fld id="{A233CA1F-BD2E-4D63-9947-3AD1D20521A8}" type="datetimeFigureOut">
              <a:rPr lang="en-US"/>
              <a:pPr>
                <a:defRPr/>
              </a:pPr>
              <a:t>3/6/2024</a:t>
            </a:fld>
            <a:endParaRPr lang="en-US" dirty="0"/>
          </a:p>
        </p:txBody>
      </p:sp>
      <p:sp>
        <p:nvSpPr>
          <p:cNvPr id="3" name="Footer Placeholder 4">
            <a:extLst>
              <a:ext uri="{FF2B5EF4-FFF2-40B4-BE49-F238E27FC236}">
                <a16:creationId xmlns:a16="http://schemas.microsoft.com/office/drawing/2014/main" id="{733FFEC9-E3AB-1844-B983-0CD37A756C5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D3DCD26-57C5-880F-31B8-DC44C040E3B7}"/>
              </a:ext>
            </a:extLst>
          </p:cNvPr>
          <p:cNvSpPr>
            <a:spLocks noGrp="1"/>
          </p:cNvSpPr>
          <p:nvPr>
            <p:ph type="sldNum" sz="quarter" idx="12"/>
          </p:nvPr>
        </p:nvSpPr>
        <p:spPr/>
        <p:txBody>
          <a:bodyPr/>
          <a:lstStyle>
            <a:lvl1pPr>
              <a:defRPr/>
            </a:lvl1pPr>
          </a:lstStyle>
          <a:p>
            <a:pPr>
              <a:defRPr/>
            </a:pPr>
            <a:fld id="{E2C3C6B5-3946-439F-A8D9-8B2788BBEFC0}" type="slidenum">
              <a:rPr lang="en-US" altLang="en-US"/>
              <a:pPr>
                <a:defRPr/>
              </a:pPr>
              <a:t>‹#›</a:t>
            </a:fld>
            <a:endParaRPr lang="en-US" altLang="en-US"/>
          </a:p>
        </p:txBody>
      </p:sp>
    </p:spTree>
    <p:extLst>
      <p:ext uri="{BB962C8B-B14F-4D97-AF65-F5344CB8AC3E}">
        <p14:creationId xmlns:p14="http://schemas.microsoft.com/office/powerpoint/2010/main" val="1169666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26FE1194-D718-3CBF-88E0-DAFD513D7722}"/>
              </a:ext>
            </a:extLst>
          </p:cNvPr>
          <p:cNvSpPr>
            <a:spLocks noGrp="1"/>
          </p:cNvSpPr>
          <p:nvPr>
            <p:ph type="dt" sz="half" idx="10"/>
          </p:nvPr>
        </p:nvSpPr>
        <p:spPr/>
        <p:txBody>
          <a:bodyPr/>
          <a:lstStyle>
            <a:lvl1pPr>
              <a:defRPr/>
            </a:lvl1pPr>
          </a:lstStyle>
          <a:p>
            <a:pPr>
              <a:defRPr/>
            </a:pPr>
            <a:fld id="{82BFCE14-D5E6-48D5-9F59-1A7A733CBD6A}" type="datetimeFigureOut">
              <a:rPr lang="en-US"/>
              <a:pPr>
                <a:defRPr/>
              </a:pPr>
              <a:t>3/6/2024</a:t>
            </a:fld>
            <a:endParaRPr lang="en-US" dirty="0"/>
          </a:p>
        </p:txBody>
      </p:sp>
      <p:sp>
        <p:nvSpPr>
          <p:cNvPr id="6" name="Footer Placeholder 4">
            <a:extLst>
              <a:ext uri="{FF2B5EF4-FFF2-40B4-BE49-F238E27FC236}">
                <a16:creationId xmlns:a16="http://schemas.microsoft.com/office/drawing/2014/main" id="{34C194B8-62D0-8E46-55AF-420CA483D7A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6B20415-7860-2AB4-2FB5-321A95BA02C0}"/>
              </a:ext>
            </a:extLst>
          </p:cNvPr>
          <p:cNvSpPr>
            <a:spLocks noGrp="1"/>
          </p:cNvSpPr>
          <p:nvPr>
            <p:ph type="sldNum" sz="quarter" idx="12"/>
          </p:nvPr>
        </p:nvSpPr>
        <p:spPr/>
        <p:txBody>
          <a:bodyPr/>
          <a:lstStyle>
            <a:lvl1pPr>
              <a:defRPr/>
            </a:lvl1pPr>
          </a:lstStyle>
          <a:p>
            <a:pPr>
              <a:defRPr/>
            </a:pPr>
            <a:fld id="{A7242C84-837E-4127-8DD3-FFA167383536}" type="slidenum">
              <a:rPr lang="en-US" altLang="en-US"/>
              <a:pPr>
                <a:defRPr/>
              </a:pPr>
              <a:t>‹#›</a:t>
            </a:fld>
            <a:endParaRPr lang="en-US" altLang="en-US"/>
          </a:p>
        </p:txBody>
      </p:sp>
    </p:spTree>
    <p:extLst>
      <p:ext uri="{BB962C8B-B14F-4D97-AF65-F5344CB8AC3E}">
        <p14:creationId xmlns:p14="http://schemas.microsoft.com/office/powerpoint/2010/main" val="11415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21F7EF5F-CDBC-6FFB-0181-F7ED4363D156}"/>
              </a:ext>
            </a:extLst>
          </p:cNvPr>
          <p:cNvSpPr>
            <a:spLocks noGrp="1"/>
          </p:cNvSpPr>
          <p:nvPr>
            <p:ph type="dt" sz="half" idx="10"/>
          </p:nvPr>
        </p:nvSpPr>
        <p:spPr/>
        <p:txBody>
          <a:bodyPr/>
          <a:lstStyle>
            <a:lvl1pPr>
              <a:defRPr/>
            </a:lvl1pPr>
          </a:lstStyle>
          <a:p>
            <a:pPr>
              <a:defRPr/>
            </a:pPr>
            <a:fld id="{89B11C6B-241E-435F-A0F6-584F67CAA3FE}" type="datetimeFigureOut">
              <a:rPr lang="en-US"/>
              <a:pPr>
                <a:defRPr/>
              </a:pPr>
              <a:t>3/6/2024</a:t>
            </a:fld>
            <a:endParaRPr lang="en-US" dirty="0"/>
          </a:p>
        </p:txBody>
      </p:sp>
      <p:sp>
        <p:nvSpPr>
          <p:cNvPr id="6" name="Footer Placeholder 4">
            <a:extLst>
              <a:ext uri="{FF2B5EF4-FFF2-40B4-BE49-F238E27FC236}">
                <a16:creationId xmlns:a16="http://schemas.microsoft.com/office/drawing/2014/main" id="{6B4A6255-6018-1078-FCEC-CB4EFFC6639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536B024-2852-5F79-DB1B-783CC6F63739}"/>
              </a:ext>
            </a:extLst>
          </p:cNvPr>
          <p:cNvSpPr>
            <a:spLocks noGrp="1"/>
          </p:cNvSpPr>
          <p:nvPr>
            <p:ph type="sldNum" sz="quarter" idx="12"/>
          </p:nvPr>
        </p:nvSpPr>
        <p:spPr/>
        <p:txBody>
          <a:bodyPr/>
          <a:lstStyle>
            <a:lvl1pPr>
              <a:defRPr/>
            </a:lvl1pPr>
          </a:lstStyle>
          <a:p>
            <a:pPr>
              <a:defRPr/>
            </a:pPr>
            <a:fld id="{5419F98D-2E5D-43F0-8C1A-9CF387969138}" type="slidenum">
              <a:rPr lang="en-US" altLang="en-US"/>
              <a:pPr>
                <a:defRPr/>
              </a:pPr>
              <a:t>‹#›</a:t>
            </a:fld>
            <a:endParaRPr lang="en-US" altLang="en-US"/>
          </a:p>
        </p:txBody>
      </p:sp>
    </p:spTree>
    <p:extLst>
      <p:ext uri="{BB962C8B-B14F-4D97-AF65-F5344CB8AC3E}">
        <p14:creationId xmlns:p14="http://schemas.microsoft.com/office/powerpoint/2010/main" val="1104908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A7838458-A476-987D-0B9B-AA75567B73F7}"/>
              </a:ext>
            </a:extLst>
          </p:cNvPr>
          <p:cNvSpPr/>
          <p:nvPr/>
        </p:nvSpPr>
        <p:spPr bwMode="auto">
          <a:xfrm>
            <a:off x="-7938" y="4013200"/>
            <a:ext cx="457201" cy="2852738"/>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B078219-8C2E-BBC0-8151-3D1555D62691}"/>
              </a:ext>
            </a:extLst>
          </p:cNvPr>
          <p:cNvCxnSpPr/>
          <p:nvPr/>
        </p:nvCxnSpPr>
        <p:spPr bwMode="auto">
          <a:xfrm flipV="1">
            <a:off x="5130800" y="4175125"/>
            <a:ext cx="4022725" cy="2682875"/>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309DC51C-5E19-4FBF-4253-70366171D329}"/>
              </a:ext>
            </a:extLst>
          </p:cNvPr>
          <p:cNvCxnSpPr/>
          <p:nvPr/>
        </p:nvCxnSpPr>
        <p:spPr bwMode="auto">
          <a:xfrm>
            <a:off x="7042150"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337538E-3C78-3013-CEE9-EBF289F84CF7}"/>
              </a:ext>
            </a:extLst>
          </p:cNvPr>
          <p:cNvSpPr/>
          <p:nvPr/>
        </p:nvSpPr>
        <p:spPr bwMode="auto">
          <a:xfrm>
            <a:off x="6891338" y="0"/>
            <a:ext cx="2270125" cy="6865938"/>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513B292A-43D5-14C5-40DF-E3BAF00A3D58}"/>
              </a:ext>
            </a:extLst>
          </p:cNvPr>
          <p:cNvSpPr/>
          <p:nvPr/>
        </p:nvSpPr>
        <p:spPr bwMode="auto">
          <a:xfrm>
            <a:off x="7205663" y="-7938"/>
            <a:ext cx="1947862" cy="6865938"/>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044BED64-9457-C6A7-131E-DF1036AC844E}"/>
              </a:ext>
            </a:extLst>
          </p:cNvPr>
          <p:cNvSpPr/>
          <p:nvPr/>
        </p:nvSpPr>
        <p:spPr bwMode="auto">
          <a:xfrm>
            <a:off x="6638925" y="3919538"/>
            <a:ext cx="2513013" cy="2938462"/>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41EB6395-D618-ECFA-5C55-E5DFFBA05393}"/>
              </a:ext>
            </a:extLst>
          </p:cNvPr>
          <p:cNvSpPr/>
          <p:nvPr/>
        </p:nvSpPr>
        <p:spPr bwMode="auto">
          <a:xfrm>
            <a:off x="7010400" y="-7938"/>
            <a:ext cx="2143125" cy="6865938"/>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00411384-E0C6-F72F-882C-699B16966D2F}"/>
              </a:ext>
            </a:extLst>
          </p:cNvPr>
          <p:cNvSpPr/>
          <p:nvPr/>
        </p:nvSpPr>
        <p:spPr bwMode="auto">
          <a:xfrm>
            <a:off x="8296275" y="-7938"/>
            <a:ext cx="857250" cy="6865938"/>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8A1E785E-4F04-2B7A-8AFD-C06B32D1686A}"/>
              </a:ext>
            </a:extLst>
          </p:cNvPr>
          <p:cNvSpPr/>
          <p:nvPr/>
        </p:nvSpPr>
        <p:spPr bwMode="auto">
          <a:xfrm>
            <a:off x="8077200" y="-7938"/>
            <a:ext cx="1066800" cy="6865938"/>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17626A79-2887-E249-A56F-1FB168B3611B}"/>
              </a:ext>
            </a:extLst>
          </p:cNvPr>
          <p:cNvSpPr/>
          <p:nvPr/>
        </p:nvSpPr>
        <p:spPr bwMode="auto">
          <a:xfrm>
            <a:off x="8059738" y="4894263"/>
            <a:ext cx="1095375" cy="196373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27" name="Title Placeholder 1">
            <a:extLst>
              <a:ext uri="{FF2B5EF4-FFF2-40B4-BE49-F238E27FC236}">
                <a16:creationId xmlns:a16="http://schemas.microsoft.com/office/drawing/2014/main" id="{4234EDF0-1667-ACCB-36FE-2D03F0C91E83}"/>
              </a:ext>
            </a:extLst>
          </p:cNvPr>
          <p:cNvSpPr>
            <a:spLocks noGrp="1" noChangeArrowheads="1"/>
          </p:cNvSpPr>
          <p:nvPr>
            <p:ph type="title"/>
          </p:nvPr>
        </p:nvSpPr>
        <p:spPr bwMode="auto">
          <a:xfrm>
            <a:off x="609600" y="609600"/>
            <a:ext cx="63484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4A73FF5C-FD88-F760-85D7-3E6F0D5BCB50}"/>
              </a:ext>
            </a:extLst>
          </p:cNvPr>
          <p:cNvSpPr>
            <a:spLocks noGrp="1" noChangeArrowheads="1"/>
          </p:cNvSpPr>
          <p:nvPr>
            <p:ph type="body" idx="1"/>
          </p:nvPr>
        </p:nvSpPr>
        <p:spPr bwMode="auto">
          <a:xfrm>
            <a:off x="609600" y="2160588"/>
            <a:ext cx="6348413"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83F0F4C-55F8-8FCC-A80C-FD2476790ED2}"/>
              </a:ext>
            </a:extLst>
          </p:cNvPr>
          <p:cNvSpPr>
            <a:spLocks noGrp="1"/>
          </p:cNvSpPr>
          <p:nvPr>
            <p:ph type="dt" sz="half" idx="2"/>
          </p:nvPr>
        </p:nvSpPr>
        <p:spPr>
          <a:xfrm>
            <a:off x="5405438" y="6042025"/>
            <a:ext cx="684212"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5C0E8802-AF99-4B3B-AFB1-BDA7FA435C95}" type="datetimeFigureOut">
              <a:rPr lang="en-US"/>
              <a:pPr>
                <a:defRPr/>
              </a:pPr>
              <a:t>3/6/2024</a:t>
            </a:fld>
            <a:endParaRPr lang="en-US" dirty="0"/>
          </a:p>
        </p:txBody>
      </p:sp>
      <p:sp>
        <p:nvSpPr>
          <p:cNvPr id="5" name="Footer Placeholder 4">
            <a:extLst>
              <a:ext uri="{FF2B5EF4-FFF2-40B4-BE49-F238E27FC236}">
                <a16:creationId xmlns:a16="http://schemas.microsoft.com/office/drawing/2014/main" id="{34C0ACC2-E7FE-836A-8DF6-E46142D493D1}"/>
              </a:ext>
            </a:extLst>
          </p:cNvPr>
          <p:cNvSpPr>
            <a:spLocks noGrp="1"/>
          </p:cNvSpPr>
          <p:nvPr>
            <p:ph type="ftr" sz="quarter" idx="3"/>
          </p:nvPr>
        </p:nvSpPr>
        <p:spPr>
          <a:xfrm>
            <a:off x="609600" y="6042025"/>
            <a:ext cx="46228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50761357-FDE6-3D01-1258-F9E3C9A03BF2}"/>
              </a:ext>
            </a:extLst>
          </p:cNvPr>
          <p:cNvSpPr>
            <a:spLocks noGrp="1"/>
          </p:cNvSpPr>
          <p:nvPr>
            <p:ph type="sldNum" sz="quarter" idx="4"/>
          </p:nvPr>
        </p:nvSpPr>
        <p:spPr>
          <a:xfrm>
            <a:off x="6445250" y="6042025"/>
            <a:ext cx="51276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chemeClr val="accent1"/>
                </a:solidFill>
              </a:defRPr>
            </a:lvl1pPr>
          </a:lstStyle>
          <a:p>
            <a:pPr>
              <a:defRPr/>
            </a:pPr>
            <a:fld id="{140F0729-606C-49E6-B720-DD3EB521602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586" r:id="rId1"/>
    <p:sldLayoutId id="2147484575" r:id="rId2"/>
    <p:sldLayoutId id="2147484576" r:id="rId3"/>
    <p:sldLayoutId id="2147484577" r:id="rId4"/>
    <p:sldLayoutId id="2147484578" r:id="rId5"/>
    <p:sldLayoutId id="2147484579" r:id="rId6"/>
    <p:sldLayoutId id="2147484580" r:id="rId7"/>
    <p:sldLayoutId id="2147484581" r:id="rId8"/>
    <p:sldLayoutId id="2147484582" r:id="rId9"/>
    <p:sldLayoutId id="2147484583" r:id="rId10"/>
    <p:sldLayoutId id="2147484587" r:id="rId11"/>
    <p:sldLayoutId id="2147484584" r:id="rId12"/>
    <p:sldLayoutId id="2147484588" r:id="rId13"/>
    <p:sldLayoutId id="2147484585" r:id="rId14"/>
    <p:sldLayoutId id="2147484589" r:id="rId15"/>
    <p:sldLayoutId id="2147484590" r:id="rId16"/>
  </p:sldLayoutIdLst>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A drawing of a face&#10;&#10;Description generated with high confidence">
            <a:extLst>
              <a:ext uri="{FF2B5EF4-FFF2-40B4-BE49-F238E27FC236}">
                <a16:creationId xmlns:a16="http://schemas.microsoft.com/office/drawing/2014/main" id="{F37619CF-F21E-D241-93EE-FC9CDB00B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638800"/>
            <a:ext cx="26860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tle 1">
            <a:extLst>
              <a:ext uri="{FF2B5EF4-FFF2-40B4-BE49-F238E27FC236}">
                <a16:creationId xmlns:a16="http://schemas.microsoft.com/office/drawing/2014/main" id="{B375823B-01EB-B645-FFA1-641830B8BC31}"/>
              </a:ext>
            </a:extLst>
          </p:cNvPr>
          <p:cNvSpPr>
            <a:spLocks noGrp="1" noChangeArrowheads="1"/>
          </p:cNvSpPr>
          <p:nvPr>
            <p:ph type="ctrTitle"/>
          </p:nvPr>
        </p:nvSpPr>
        <p:spPr>
          <a:xfrm>
            <a:off x="1143000" y="1475104"/>
            <a:ext cx="6337300" cy="2001838"/>
          </a:xfrm>
        </p:spPr>
        <p:txBody>
          <a:bodyPr/>
          <a:lstStyle/>
          <a:p>
            <a:pPr algn="l"/>
            <a:r>
              <a:rPr lang="en-US" altLang="en-US" b="1" dirty="0">
                <a:solidFill>
                  <a:schemeClr val="tx1"/>
                </a:solidFill>
                <a:latin typeface="Arial" panose="020B0604020202020204" pitchFamily="34" charset="0"/>
                <a:cs typeface="Arial" panose="020B0604020202020204" pitchFamily="34" charset="0"/>
              </a:rPr>
              <a:t>Accounting for Capital Assets</a:t>
            </a:r>
            <a:endParaRPr lang="en-US" altLang="en-US" sz="4800" dirty="0"/>
          </a:p>
        </p:txBody>
      </p:sp>
      <p:sp>
        <p:nvSpPr>
          <p:cNvPr id="3" name="Subtitle 2">
            <a:extLst>
              <a:ext uri="{FF2B5EF4-FFF2-40B4-BE49-F238E27FC236}">
                <a16:creationId xmlns:a16="http://schemas.microsoft.com/office/drawing/2014/main" id="{323E446F-27C3-9D24-19FA-D2EB8B01FC83}"/>
              </a:ext>
            </a:extLst>
          </p:cNvPr>
          <p:cNvSpPr>
            <a:spLocks noGrp="1"/>
          </p:cNvSpPr>
          <p:nvPr>
            <p:ph type="subTitle" idx="1"/>
          </p:nvPr>
        </p:nvSpPr>
        <p:spPr>
          <a:xfrm>
            <a:off x="1066800" y="4017963"/>
            <a:ext cx="5826125" cy="1184275"/>
          </a:xfrm>
        </p:spPr>
        <p:txBody>
          <a:bodyPr/>
          <a:lstStyle/>
          <a:p>
            <a:pPr algn="l">
              <a:defRPr/>
            </a:pPr>
            <a:r>
              <a:rPr lang="en-US" sz="2400" dirty="0"/>
              <a:t>Gary H. Mitchell, CPA</a:t>
            </a:r>
          </a:p>
          <a:p>
            <a:pPr algn="l">
              <a:defRPr/>
            </a:pPr>
            <a:r>
              <a:rPr lang="en-US" sz="2400" dirty="0"/>
              <a:t>Vice President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808357-CFC3-0D49-6D49-637C3217FD0E}"/>
              </a:ext>
            </a:extLst>
          </p:cNvPr>
          <p:cNvSpPr/>
          <p:nvPr/>
        </p:nvSpPr>
        <p:spPr>
          <a:xfrm>
            <a:off x="5181600" y="5410200"/>
            <a:ext cx="1676400" cy="14396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A733D435-3DB5-07C0-EA4F-7554E5B6F0E7}"/>
              </a:ext>
            </a:extLst>
          </p:cNvPr>
          <p:cNvSpPr/>
          <p:nvPr/>
        </p:nvSpPr>
        <p:spPr>
          <a:xfrm>
            <a:off x="-228600" y="3962400"/>
            <a:ext cx="762000" cy="304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27C93C4B-26EA-BBEE-A607-564D4734E7C5}"/>
              </a:ext>
            </a:extLst>
          </p:cNvPr>
          <p:cNvSpPr/>
          <p:nvPr/>
        </p:nvSpPr>
        <p:spPr>
          <a:xfrm>
            <a:off x="6400800" y="-76200"/>
            <a:ext cx="2971800" cy="7010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Picture 3">
            <a:extLst>
              <a:ext uri="{FF2B5EF4-FFF2-40B4-BE49-F238E27FC236}">
                <a16:creationId xmlns:a16="http://schemas.microsoft.com/office/drawing/2014/main" id="{8B7352AF-188B-519F-D27A-4C62D708171A}"/>
              </a:ext>
            </a:extLst>
          </p:cNvPr>
          <p:cNvPicPr>
            <a:picLocks noChangeAspect="1"/>
          </p:cNvPicPr>
          <p:nvPr/>
        </p:nvPicPr>
        <p:blipFill>
          <a:blip r:embed="rId3">
            <a:alphaModFix amt="61000"/>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518E9F52-93A6-7C1B-9823-3A9C07E2C36A}"/>
              </a:ext>
            </a:extLst>
          </p:cNvPr>
          <p:cNvSpPr>
            <a:spLocks noGrp="1"/>
          </p:cNvSpPr>
          <p:nvPr>
            <p:ph type="title"/>
          </p:nvPr>
        </p:nvSpPr>
        <p:spPr>
          <a:xfrm>
            <a:off x="0" y="609600"/>
            <a:ext cx="9144000" cy="1320800"/>
          </a:xfrm>
        </p:spPr>
        <p:txBody>
          <a:bodyPr/>
          <a:lstStyle/>
          <a:p>
            <a:pPr algn="ctr"/>
            <a:r>
              <a:rPr lang="en-US" b="1" dirty="0"/>
              <a:t>The Grey Areas</a:t>
            </a:r>
          </a:p>
        </p:txBody>
      </p:sp>
      <p:sp>
        <p:nvSpPr>
          <p:cNvPr id="3" name="Content Placeholder 2">
            <a:extLst>
              <a:ext uri="{FF2B5EF4-FFF2-40B4-BE49-F238E27FC236}">
                <a16:creationId xmlns:a16="http://schemas.microsoft.com/office/drawing/2014/main" id="{3C17C54D-F23C-4421-33ED-F7CDD488AE2E}"/>
              </a:ext>
            </a:extLst>
          </p:cNvPr>
          <p:cNvSpPr>
            <a:spLocks noGrp="1"/>
          </p:cNvSpPr>
          <p:nvPr>
            <p:ph idx="1"/>
          </p:nvPr>
        </p:nvSpPr>
        <p:spPr>
          <a:xfrm>
            <a:off x="0" y="1600200"/>
            <a:ext cx="9144000" cy="4111625"/>
          </a:xfrm>
        </p:spPr>
        <p:txBody>
          <a:bodyPr/>
          <a:lstStyle/>
          <a:p>
            <a:pPr marL="0" indent="0" algn="ctr">
              <a:buNone/>
            </a:pPr>
            <a:r>
              <a:rPr lang="en-US" sz="2800" b="1" dirty="0">
                <a:latin typeface="Calibri" panose="020F0502020204030204" pitchFamily="34" charset="0"/>
                <a:ea typeface="Calibri" panose="020F0502020204030204" pitchFamily="34" charset="0"/>
                <a:cs typeface="Calibri" panose="020F0502020204030204" pitchFamily="34" charset="0"/>
              </a:rPr>
              <a:t>Care is sometimes needed</a:t>
            </a:r>
          </a:p>
          <a:p>
            <a:pPr marL="0" indent="0" algn="ctr">
              <a:buNone/>
            </a:pPr>
            <a:r>
              <a:rPr lang="en-US" sz="2800" b="1" dirty="0">
                <a:latin typeface="Calibri" panose="020F0502020204030204" pitchFamily="34" charset="0"/>
                <a:ea typeface="Calibri" panose="020F0502020204030204" pitchFamily="34" charset="0"/>
                <a:cs typeface="Calibri" panose="020F0502020204030204" pitchFamily="34" charset="0"/>
              </a:rPr>
              <a:t>to distinguish actions that</a:t>
            </a:r>
          </a:p>
          <a:p>
            <a:pPr marL="0" indent="0" algn="ctr">
              <a:buNone/>
            </a:pPr>
            <a:r>
              <a:rPr lang="en-US" sz="2800" b="1" dirty="0">
                <a:latin typeface="Calibri" panose="020F0502020204030204" pitchFamily="34" charset="0"/>
                <a:ea typeface="Calibri" panose="020F0502020204030204" pitchFamily="34" charset="0"/>
                <a:cs typeface="Calibri" panose="020F0502020204030204" pitchFamily="34" charset="0"/>
              </a:rPr>
              <a:t>lengthen the useful life of an</a:t>
            </a:r>
          </a:p>
          <a:p>
            <a:pPr marL="0" indent="0" algn="ctr">
              <a:buNone/>
            </a:pPr>
            <a:r>
              <a:rPr lang="en-US" sz="2800" b="1" dirty="0">
                <a:latin typeface="Calibri" panose="020F0502020204030204" pitchFamily="34" charset="0"/>
                <a:ea typeface="Calibri" panose="020F0502020204030204" pitchFamily="34" charset="0"/>
                <a:cs typeface="Calibri" panose="020F0502020204030204" pitchFamily="34" charset="0"/>
              </a:rPr>
              <a:t>asset from those that merely</a:t>
            </a:r>
          </a:p>
          <a:p>
            <a:pPr marL="0" indent="0" algn="ctr">
              <a:buNone/>
            </a:pPr>
            <a:r>
              <a:rPr lang="en-US" sz="2800" b="1" dirty="0">
                <a:latin typeface="Calibri" panose="020F0502020204030204" pitchFamily="34" charset="0"/>
                <a:ea typeface="Calibri" panose="020F0502020204030204" pitchFamily="34" charset="0"/>
                <a:cs typeface="Calibri" panose="020F0502020204030204" pitchFamily="34" charset="0"/>
              </a:rPr>
              <a:t>avoid shortening it.</a:t>
            </a:r>
          </a:p>
        </p:txBody>
      </p:sp>
    </p:spTree>
    <p:extLst>
      <p:ext uri="{BB962C8B-B14F-4D97-AF65-F5344CB8AC3E}">
        <p14:creationId xmlns:p14="http://schemas.microsoft.com/office/powerpoint/2010/main" val="3254661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E9F52-93A6-7C1B-9823-3A9C07E2C36A}"/>
              </a:ext>
            </a:extLst>
          </p:cNvPr>
          <p:cNvSpPr>
            <a:spLocks noGrp="1"/>
          </p:cNvSpPr>
          <p:nvPr>
            <p:ph type="title"/>
          </p:nvPr>
        </p:nvSpPr>
        <p:spPr>
          <a:xfrm>
            <a:off x="609600" y="609600"/>
            <a:ext cx="6629400" cy="1320800"/>
          </a:xfrm>
        </p:spPr>
        <p:txBody>
          <a:bodyPr/>
          <a:lstStyle/>
          <a:p>
            <a:r>
              <a:rPr lang="en-US" b="1" dirty="0"/>
              <a:t>Capital Outlay or Period Cost?</a:t>
            </a:r>
          </a:p>
        </p:txBody>
      </p:sp>
      <p:sp>
        <p:nvSpPr>
          <p:cNvPr id="3" name="Content Placeholder 2">
            <a:extLst>
              <a:ext uri="{FF2B5EF4-FFF2-40B4-BE49-F238E27FC236}">
                <a16:creationId xmlns:a16="http://schemas.microsoft.com/office/drawing/2014/main" id="{3C17C54D-F23C-4421-33ED-F7CDD488AE2E}"/>
              </a:ext>
            </a:extLst>
          </p:cNvPr>
          <p:cNvSpPr>
            <a:spLocks noGrp="1"/>
          </p:cNvSpPr>
          <p:nvPr>
            <p:ph idx="1"/>
          </p:nvPr>
        </p:nvSpPr>
        <p:spPr>
          <a:xfrm>
            <a:off x="838200" y="1600200"/>
            <a:ext cx="7034214" cy="3881437"/>
          </a:xfrm>
        </p:spPr>
        <p:txBody>
          <a:bodyPr/>
          <a:lstStyle/>
          <a:p>
            <a:pPr marR="15160" algn="l">
              <a:spcBef>
                <a:spcPts val="0"/>
              </a:spcBef>
              <a:spcAft>
                <a:spcPts val="2400"/>
              </a:spcAft>
            </a:pPr>
            <a:r>
              <a:rPr lang="en-US" sz="235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What is the Paving of an Existing Dirt Road Considered to be?</a:t>
            </a:r>
          </a:p>
          <a:p>
            <a:pPr marR="32760" algn="l">
              <a:spcBef>
                <a:spcPts val="0"/>
              </a:spcBef>
              <a:spcAft>
                <a:spcPts val="2400"/>
              </a:spcAft>
            </a:pPr>
            <a:r>
              <a:rPr lang="en-US" sz="235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What is the Expansion of an Existing Reservoir Considered to be?</a:t>
            </a:r>
          </a:p>
          <a:p>
            <a:pPr marR="16070" algn="l">
              <a:spcBef>
                <a:spcPts val="0"/>
              </a:spcBef>
              <a:spcAft>
                <a:spcPts val="2400"/>
              </a:spcAft>
            </a:pPr>
            <a:r>
              <a:rPr lang="en-US" sz="235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What is the Draining &amp; Re-Piping of Dam on an Existing Reservoir Considered to be?</a:t>
            </a:r>
          </a:p>
          <a:p>
            <a:pPr marR="21860" algn="l">
              <a:spcBef>
                <a:spcPts val="0"/>
              </a:spcBef>
              <a:spcAft>
                <a:spcPts val="2400"/>
              </a:spcAft>
            </a:pPr>
            <a:r>
              <a:rPr lang="en-US" sz="235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What is a Paint Job on a Building Considered to be?</a:t>
            </a:r>
          </a:p>
          <a:p>
            <a:pPr marR="20640" algn="l">
              <a:spcBef>
                <a:spcPts val="0"/>
              </a:spcBef>
              <a:spcAft>
                <a:spcPts val="2400"/>
              </a:spcAft>
            </a:pPr>
            <a:r>
              <a:rPr lang="en-US" sz="235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What is a New Roof on a Building Considered to be?</a:t>
            </a:r>
          </a:p>
          <a:p>
            <a:pPr marR="35180" algn="l">
              <a:spcBef>
                <a:spcPts val="0"/>
              </a:spcBef>
              <a:spcAft>
                <a:spcPts val="2400"/>
              </a:spcAft>
            </a:pPr>
            <a:r>
              <a:rPr lang="en-US" sz="235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What is Road Re-Surfacing Considered to be?</a:t>
            </a:r>
          </a:p>
          <a:p>
            <a:pPr lvl="1"/>
            <a:endParaRPr lang="en-US" b="0" i="0" u="none" strike="noStrike" baseline="0" dirty="0">
              <a:solidFill>
                <a:srgbClr val="000000"/>
              </a:solidFill>
              <a:latin typeface="Tahoma" panose="020B0604030504040204" pitchFamily="34" charset="0"/>
            </a:endParaRPr>
          </a:p>
          <a:p>
            <a:pPr marR="0" algn="l"/>
            <a:endParaRPr lang="en-US" sz="1800" b="0" i="0" u="none" strike="noStrike" baseline="0" dirty="0">
              <a:solidFill>
                <a:srgbClr val="000000"/>
              </a:solidFill>
              <a:latin typeface="Tahoma" panose="020B0604030504040204" pitchFamily="34" charset="0"/>
            </a:endParaRPr>
          </a:p>
          <a:p>
            <a:pPr lvl="1"/>
            <a:endParaRPr lang="en-US" b="0" i="0" u="none" strike="noStrike" baseline="0" dirty="0">
              <a:solidFill>
                <a:srgbClr val="000000"/>
              </a:solidFill>
              <a:latin typeface="Tahoma" panose="020B0604030504040204" pitchFamily="34" charset="0"/>
            </a:endParaRPr>
          </a:p>
        </p:txBody>
      </p:sp>
    </p:spTree>
    <p:extLst>
      <p:ext uri="{BB962C8B-B14F-4D97-AF65-F5344CB8AC3E}">
        <p14:creationId xmlns:p14="http://schemas.microsoft.com/office/powerpoint/2010/main" val="1974947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E9F52-93A6-7C1B-9823-3A9C07E2C36A}"/>
              </a:ext>
            </a:extLst>
          </p:cNvPr>
          <p:cNvSpPr>
            <a:spLocks noGrp="1"/>
          </p:cNvSpPr>
          <p:nvPr>
            <p:ph type="title"/>
          </p:nvPr>
        </p:nvSpPr>
        <p:spPr/>
        <p:txBody>
          <a:bodyPr/>
          <a:lstStyle/>
          <a:p>
            <a:r>
              <a:rPr lang="en-US" b="1" dirty="0"/>
              <a:t>Valuation of Capital Assets</a:t>
            </a:r>
          </a:p>
        </p:txBody>
      </p:sp>
      <p:sp>
        <p:nvSpPr>
          <p:cNvPr id="3" name="Content Placeholder 2">
            <a:extLst>
              <a:ext uri="{FF2B5EF4-FFF2-40B4-BE49-F238E27FC236}">
                <a16:creationId xmlns:a16="http://schemas.microsoft.com/office/drawing/2014/main" id="{3C17C54D-F23C-4421-33ED-F7CDD488AE2E}"/>
              </a:ext>
            </a:extLst>
          </p:cNvPr>
          <p:cNvSpPr>
            <a:spLocks noGrp="1"/>
          </p:cNvSpPr>
          <p:nvPr>
            <p:ph idx="1"/>
          </p:nvPr>
        </p:nvSpPr>
        <p:spPr>
          <a:xfrm>
            <a:off x="966786" y="1600200"/>
            <a:ext cx="5815014" cy="3881437"/>
          </a:xfrm>
        </p:spPr>
        <p:txBody>
          <a:bodyPr/>
          <a:lstStyle/>
          <a:p>
            <a:pPr marL="0" indent="0">
              <a:spcAft>
                <a:spcPts val="2400"/>
              </a:spcAft>
              <a:buNone/>
            </a:pPr>
            <a:r>
              <a:rPr lang="en-US" sz="24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Initial Valuation:</a:t>
            </a:r>
          </a:p>
          <a:p>
            <a:pPr marR="0" algn="l">
              <a:spcAft>
                <a:spcPts val="2400"/>
              </a:spcAft>
            </a:pPr>
            <a:r>
              <a:rPr lang="en-US" sz="2400" b="1" i="0"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Purchased </a:t>
            </a:r>
            <a:r>
              <a:rPr lang="en-US" sz="2400" b="0" i="0"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assets acquired through purchase or construction should be reported at their historical cost</a:t>
            </a:r>
          </a:p>
          <a:p>
            <a:pPr marR="0" algn="l">
              <a:spcAft>
                <a:spcPts val="2400"/>
              </a:spcAft>
            </a:pPr>
            <a:r>
              <a:rPr lang="en-US" sz="2400" b="1" i="0"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Donated </a:t>
            </a:r>
            <a:r>
              <a:rPr lang="en-US" sz="2400" b="0" i="0"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assets acquired for a nominal amount should be handled as a donation for accounting purposes rather than at the actual/nominal cost.</a:t>
            </a:r>
          </a:p>
        </p:txBody>
      </p:sp>
      <p:sp>
        <p:nvSpPr>
          <p:cNvPr id="6" name="Rectangle 5">
            <a:extLst>
              <a:ext uri="{FF2B5EF4-FFF2-40B4-BE49-F238E27FC236}">
                <a16:creationId xmlns:a16="http://schemas.microsoft.com/office/drawing/2014/main" id="{2E48B830-1B32-4D01-F058-2797B991AD3D}"/>
              </a:ext>
            </a:extLst>
          </p:cNvPr>
          <p:cNvSpPr/>
          <p:nvPr/>
        </p:nvSpPr>
        <p:spPr>
          <a:xfrm>
            <a:off x="6477000" y="190500"/>
            <a:ext cx="2667000" cy="66675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Picture 4">
            <a:extLst>
              <a:ext uri="{FF2B5EF4-FFF2-40B4-BE49-F238E27FC236}">
                <a16:creationId xmlns:a16="http://schemas.microsoft.com/office/drawing/2014/main" id="{6E26A693-423F-D103-3801-B96178AA4D41}"/>
              </a:ext>
            </a:extLst>
          </p:cNvPr>
          <p:cNvPicPr>
            <a:picLocks noChangeAspect="1"/>
          </p:cNvPicPr>
          <p:nvPr/>
        </p:nvPicPr>
        <p:blipFill>
          <a:blip r:embed="rId3"/>
          <a:stretch>
            <a:fillRect/>
          </a:stretch>
        </p:blipFill>
        <p:spPr>
          <a:xfrm>
            <a:off x="6858000" y="0"/>
            <a:ext cx="2286000" cy="6858000"/>
          </a:xfrm>
          <a:prstGeom prst="rect">
            <a:avLst/>
          </a:prstGeom>
        </p:spPr>
      </p:pic>
      <p:sp>
        <p:nvSpPr>
          <p:cNvPr id="7" name="Rectangle 6">
            <a:extLst>
              <a:ext uri="{FF2B5EF4-FFF2-40B4-BE49-F238E27FC236}">
                <a16:creationId xmlns:a16="http://schemas.microsoft.com/office/drawing/2014/main" id="{B1867086-8363-E82F-95AF-8FDD732F3943}"/>
              </a:ext>
            </a:extLst>
          </p:cNvPr>
          <p:cNvSpPr/>
          <p:nvPr/>
        </p:nvSpPr>
        <p:spPr>
          <a:xfrm>
            <a:off x="5181600" y="5410200"/>
            <a:ext cx="1676400" cy="14396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235733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ED994D0-A45F-B527-DFD0-DFC39511A560}"/>
              </a:ext>
            </a:extLst>
          </p:cNvPr>
          <p:cNvSpPr/>
          <p:nvPr/>
        </p:nvSpPr>
        <p:spPr>
          <a:xfrm>
            <a:off x="6534150" y="0"/>
            <a:ext cx="2762249"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8FC329DC-4062-FBA1-C82A-94DD67C70866}"/>
              </a:ext>
            </a:extLst>
          </p:cNvPr>
          <p:cNvSpPr/>
          <p:nvPr/>
        </p:nvSpPr>
        <p:spPr bwMode="auto">
          <a:xfrm flipH="1">
            <a:off x="8625714" y="4038600"/>
            <a:ext cx="533400" cy="2852738"/>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Title 1">
            <a:extLst>
              <a:ext uri="{FF2B5EF4-FFF2-40B4-BE49-F238E27FC236}">
                <a16:creationId xmlns:a16="http://schemas.microsoft.com/office/drawing/2014/main" id="{39211D96-818C-9018-0325-729D1A9B3DE6}"/>
              </a:ext>
            </a:extLst>
          </p:cNvPr>
          <p:cNvSpPr>
            <a:spLocks noGrp="1"/>
          </p:cNvSpPr>
          <p:nvPr>
            <p:ph type="title"/>
          </p:nvPr>
        </p:nvSpPr>
        <p:spPr>
          <a:xfrm>
            <a:off x="609600" y="609600"/>
            <a:ext cx="8077200" cy="1320800"/>
          </a:xfrm>
        </p:spPr>
        <p:txBody>
          <a:bodyPr/>
          <a:lstStyle/>
          <a:p>
            <a:pPr algn="r"/>
            <a:r>
              <a:rPr lang="en-US" dirty="0"/>
              <a:t>Valuation of Capital Assets</a:t>
            </a:r>
          </a:p>
        </p:txBody>
      </p:sp>
      <p:sp>
        <p:nvSpPr>
          <p:cNvPr id="10" name="Content Placeholder 2">
            <a:extLst>
              <a:ext uri="{FF2B5EF4-FFF2-40B4-BE49-F238E27FC236}">
                <a16:creationId xmlns:a16="http://schemas.microsoft.com/office/drawing/2014/main" id="{AC755753-C5BF-B52F-05A2-F87492DF3339}"/>
              </a:ext>
            </a:extLst>
          </p:cNvPr>
          <p:cNvSpPr>
            <a:spLocks noGrp="1"/>
          </p:cNvSpPr>
          <p:nvPr>
            <p:ph idx="1"/>
          </p:nvPr>
        </p:nvSpPr>
        <p:spPr>
          <a:xfrm>
            <a:off x="2743200" y="1600200"/>
            <a:ext cx="6248400" cy="4267200"/>
          </a:xfrm>
        </p:spPr>
        <p:txBody>
          <a:bodyPr/>
          <a:lstStyle/>
          <a:p>
            <a:pPr marL="0" indent="0">
              <a:buNone/>
            </a:pPr>
            <a:r>
              <a:rPr lang="en-US" sz="26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No Cost Known = Estimating Historical Cost:</a:t>
            </a:r>
            <a:endParaRPr lang="en-US" sz="26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R="0" algn="l"/>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Direct Costing -for particularly long-lived assets, the detailed documentation needed for direct costing may no longer be available, or impractical to access</a:t>
            </a:r>
          </a:p>
          <a:p>
            <a:pPr marR="0" algn="l"/>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Two methods are available for estimating historical cost:</a:t>
            </a:r>
          </a:p>
          <a:p>
            <a:pPr lvl="1">
              <a:buFont typeface="Wingdings" panose="05000000000000000000" pitchFamily="2" charset="2"/>
              <a:buChar char="§"/>
            </a:pPr>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Standard Costing, or </a:t>
            </a:r>
          </a:p>
          <a:p>
            <a:pPr lvl="1">
              <a:buFont typeface="Wingdings" panose="05000000000000000000" pitchFamily="2" charset="2"/>
              <a:buChar char="§"/>
            </a:pPr>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Normal Costing (Back-Trending) </a:t>
            </a:r>
          </a:p>
          <a:p>
            <a:pPr marR="0" algn="l"/>
            <a:endParaRPr lang="en-US" sz="1800" b="0" i="0" u="none" strike="noStrike" baseline="0" dirty="0">
              <a:solidFill>
                <a:srgbClr val="000000"/>
              </a:solidFill>
              <a:latin typeface="Tahoma" panose="020B0604030504040204" pitchFamily="34" charset="0"/>
            </a:endParaRPr>
          </a:p>
          <a:p>
            <a:pPr lvl="1"/>
            <a:endParaRPr lang="en-US" b="0" i="0" u="none" strike="noStrike" baseline="0" dirty="0">
              <a:solidFill>
                <a:srgbClr val="000000"/>
              </a:solidFill>
              <a:latin typeface="Tahoma" panose="020B0604030504040204" pitchFamily="34" charset="0"/>
            </a:endParaRPr>
          </a:p>
          <a:p>
            <a:pPr marR="0" algn="l"/>
            <a:endParaRPr lang="en-US" sz="1800" b="0" i="0" u="none" strike="noStrike" baseline="0" dirty="0">
              <a:solidFill>
                <a:srgbClr val="000000"/>
              </a:solidFill>
              <a:latin typeface="Tahoma" panose="020B0604030504040204" pitchFamily="34" charset="0"/>
            </a:endParaRPr>
          </a:p>
          <a:p>
            <a:pPr lvl="1"/>
            <a:endParaRPr lang="en-US" b="0" i="0" u="none" strike="noStrike" baseline="0" dirty="0">
              <a:solidFill>
                <a:srgbClr val="000000"/>
              </a:solidFill>
              <a:latin typeface="Tahoma" panose="020B0604030504040204" pitchFamily="34" charset="0"/>
            </a:endParaRPr>
          </a:p>
        </p:txBody>
      </p:sp>
      <p:pic>
        <p:nvPicPr>
          <p:cNvPr id="11" name="Picture 10">
            <a:extLst>
              <a:ext uri="{FF2B5EF4-FFF2-40B4-BE49-F238E27FC236}">
                <a16:creationId xmlns:a16="http://schemas.microsoft.com/office/drawing/2014/main" id="{4DFD094A-1272-76CC-B3D0-5ADE53F90130}"/>
              </a:ext>
            </a:extLst>
          </p:cNvPr>
          <p:cNvPicPr>
            <a:picLocks noChangeAspect="1"/>
          </p:cNvPicPr>
          <p:nvPr/>
        </p:nvPicPr>
        <p:blipFill>
          <a:blip r:embed="rId3"/>
          <a:stretch>
            <a:fillRect/>
          </a:stretch>
        </p:blipFill>
        <p:spPr>
          <a:xfrm>
            <a:off x="0" y="0"/>
            <a:ext cx="2333625" cy="6934200"/>
          </a:xfrm>
          <a:prstGeom prst="rect">
            <a:avLst/>
          </a:prstGeom>
        </p:spPr>
      </p:pic>
      <p:sp>
        <p:nvSpPr>
          <p:cNvPr id="12" name="Rectangle 11">
            <a:extLst>
              <a:ext uri="{FF2B5EF4-FFF2-40B4-BE49-F238E27FC236}">
                <a16:creationId xmlns:a16="http://schemas.microsoft.com/office/drawing/2014/main" id="{7C18C812-57EA-6896-578D-07267ABFD9B9}"/>
              </a:ext>
            </a:extLst>
          </p:cNvPr>
          <p:cNvSpPr/>
          <p:nvPr/>
        </p:nvSpPr>
        <p:spPr>
          <a:xfrm>
            <a:off x="5181600" y="5410200"/>
            <a:ext cx="1676400" cy="14396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48520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E9F52-93A6-7C1B-9823-3A9C07E2C36A}"/>
              </a:ext>
            </a:extLst>
          </p:cNvPr>
          <p:cNvSpPr>
            <a:spLocks noGrp="1"/>
          </p:cNvSpPr>
          <p:nvPr>
            <p:ph type="title"/>
          </p:nvPr>
        </p:nvSpPr>
        <p:spPr/>
        <p:txBody>
          <a:bodyPr/>
          <a:lstStyle/>
          <a:p>
            <a:r>
              <a:rPr lang="en-US" dirty="0"/>
              <a:t>Donated Capital Assets</a:t>
            </a:r>
          </a:p>
        </p:txBody>
      </p:sp>
      <p:sp>
        <p:nvSpPr>
          <p:cNvPr id="3" name="Content Placeholder 2">
            <a:extLst>
              <a:ext uri="{FF2B5EF4-FFF2-40B4-BE49-F238E27FC236}">
                <a16:creationId xmlns:a16="http://schemas.microsoft.com/office/drawing/2014/main" id="{3C17C54D-F23C-4421-33ED-F7CDD488AE2E}"/>
              </a:ext>
            </a:extLst>
          </p:cNvPr>
          <p:cNvSpPr>
            <a:spLocks noGrp="1"/>
          </p:cNvSpPr>
          <p:nvPr>
            <p:ph idx="1"/>
          </p:nvPr>
        </p:nvSpPr>
        <p:spPr>
          <a:xfrm>
            <a:off x="914400" y="1600200"/>
            <a:ext cx="6477000" cy="5029200"/>
          </a:xfrm>
        </p:spPr>
        <p:txBody>
          <a:bodyPr/>
          <a:lstStyle/>
          <a:p>
            <a:pPr marL="0" indent="0">
              <a:spcBef>
                <a:spcPts val="0"/>
              </a:spcBef>
              <a:spcAft>
                <a:spcPts val="1000"/>
              </a:spcAft>
              <a:buNone/>
            </a:pPr>
            <a:r>
              <a:rPr lang="en-US" sz="28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Capital Assets acquired through Donation:</a:t>
            </a:r>
            <a:endParaRPr lang="en-US" sz="2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R="0" algn="l">
              <a:spcBef>
                <a:spcPts val="0"/>
              </a:spcBef>
              <a:spcAft>
                <a:spcPts val="1000"/>
              </a:spcAft>
            </a:pPr>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Donated capital assets should be reported at their estimated fair value at the time of acquisition:</a:t>
            </a:r>
          </a:p>
          <a:p>
            <a:pPr lvl="1">
              <a:spcBef>
                <a:spcPts val="0"/>
              </a:spcBef>
              <a:spcAft>
                <a:spcPts val="1000"/>
              </a:spcAft>
              <a:buFont typeface="Wingdings" panose="05000000000000000000" pitchFamily="2" charset="2"/>
              <a:buChar char="§"/>
            </a:pPr>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Fair Value is what the government would have had to pay to acquire the asset on its own.</a:t>
            </a:r>
          </a:p>
          <a:p>
            <a:pPr marR="0" algn="l">
              <a:spcBef>
                <a:spcPts val="0"/>
              </a:spcBef>
              <a:spcAft>
                <a:spcPts val="1000"/>
              </a:spcAft>
            </a:pPr>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Donations of infrastructure (roads, utilities, etc.), value determined by:</a:t>
            </a:r>
          </a:p>
          <a:p>
            <a:pPr lvl="1">
              <a:spcBef>
                <a:spcPts val="0"/>
              </a:spcBef>
              <a:spcAft>
                <a:spcPts val="1000"/>
              </a:spcAft>
              <a:buFont typeface="Wingdings" panose="05000000000000000000" pitchFamily="2" charset="2"/>
              <a:buChar char="§"/>
            </a:pPr>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Cost of government to construct the road; or</a:t>
            </a:r>
          </a:p>
          <a:p>
            <a:pPr lvl="1">
              <a:spcBef>
                <a:spcPts val="0"/>
              </a:spcBef>
              <a:spcAft>
                <a:spcPts val="1000"/>
              </a:spcAft>
              <a:buFont typeface="Wingdings" panose="05000000000000000000" pitchFamily="2" charset="2"/>
              <a:buChar char="§"/>
            </a:pPr>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Developer’s cost.</a:t>
            </a:r>
          </a:p>
          <a:p>
            <a:pPr marR="0" algn="l"/>
            <a:endPar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R="0" algn="l"/>
            <a:endParaRPr lang="en-US" sz="1800" b="0" i="0" u="none" strike="noStrike" baseline="0" dirty="0">
              <a:solidFill>
                <a:srgbClr val="000000"/>
              </a:solidFill>
              <a:latin typeface="Tahoma" panose="020B0604030504040204" pitchFamily="34" charset="0"/>
            </a:endParaRPr>
          </a:p>
          <a:p>
            <a:pPr lvl="1"/>
            <a:endParaRPr lang="en-US" b="0" i="0" u="none" strike="noStrike" baseline="0" dirty="0">
              <a:solidFill>
                <a:srgbClr val="000000"/>
              </a:solidFill>
              <a:latin typeface="Tahoma" panose="020B0604030504040204" pitchFamily="34" charset="0"/>
            </a:endParaRPr>
          </a:p>
          <a:p>
            <a:pPr marR="0" algn="l"/>
            <a:endParaRPr lang="en-US" sz="1800" b="0" i="0" u="none" strike="noStrike" baseline="0" dirty="0">
              <a:solidFill>
                <a:srgbClr val="000000"/>
              </a:solidFill>
              <a:latin typeface="Tahoma" panose="020B0604030504040204" pitchFamily="34" charset="0"/>
            </a:endParaRPr>
          </a:p>
          <a:p>
            <a:pPr lvl="1"/>
            <a:endParaRPr lang="en-US" b="0" i="0" u="none" strike="noStrike" baseline="0" dirty="0">
              <a:solidFill>
                <a:srgbClr val="000000"/>
              </a:solidFill>
              <a:latin typeface="Tahoma" panose="020B0604030504040204" pitchFamily="34" charset="0"/>
            </a:endParaRPr>
          </a:p>
        </p:txBody>
      </p:sp>
    </p:spTree>
    <p:extLst>
      <p:ext uri="{BB962C8B-B14F-4D97-AF65-F5344CB8AC3E}">
        <p14:creationId xmlns:p14="http://schemas.microsoft.com/office/powerpoint/2010/main" val="3549940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C6DAE-B4B2-F285-1AF7-A607F15EB23C}"/>
              </a:ext>
            </a:extLst>
          </p:cNvPr>
          <p:cNvSpPr>
            <a:spLocks noGrp="1"/>
          </p:cNvSpPr>
          <p:nvPr>
            <p:ph type="title"/>
          </p:nvPr>
        </p:nvSpPr>
        <p:spPr/>
        <p:txBody>
          <a:bodyPr/>
          <a:lstStyle/>
          <a:p>
            <a:r>
              <a:rPr lang="en-US" dirty="0"/>
              <a:t>Capital Asset Capitalization and Accountability</a:t>
            </a:r>
          </a:p>
        </p:txBody>
      </p:sp>
      <p:sp>
        <p:nvSpPr>
          <p:cNvPr id="3" name="Content Placeholder 2">
            <a:extLst>
              <a:ext uri="{FF2B5EF4-FFF2-40B4-BE49-F238E27FC236}">
                <a16:creationId xmlns:a16="http://schemas.microsoft.com/office/drawing/2014/main" id="{22F37206-C83B-7ED4-5761-42D538C502D1}"/>
              </a:ext>
            </a:extLst>
          </p:cNvPr>
          <p:cNvSpPr>
            <a:spLocks noGrp="1"/>
          </p:cNvSpPr>
          <p:nvPr>
            <p:ph idx="1"/>
          </p:nvPr>
        </p:nvSpPr>
        <p:spPr>
          <a:xfrm>
            <a:off x="914400" y="2057400"/>
            <a:ext cx="6553200" cy="4648200"/>
          </a:xfrm>
        </p:spPr>
        <p:txBody>
          <a:bodyPr/>
          <a:lstStyle/>
          <a:p>
            <a:r>
              <a:rPr lang="en-US" sz="2400" dirty="0">
                <a:latin typeface="Calibri" panose="020F0502020204030204" pitchFamily="34" charset="0"/>
                <a:ea typeface="Calibri" panose="020F0502020204030204" pitchFamily="34" charset="0"/>
                <a:cs typeface="Calibri" panose="020F0502020204030204" pitchFamily="34" charset="0"/>
              </a:rPr>
              <a:t>Any asset that benefits more than one fiscal period potentially could be classified as a capital asset. </a:t>
            </a:r>
          </a:p>
          <a:p>
            <a:r>
              <a:rPr lang="en-US" sz="2400" dirty="0">
                <a:latin typeface="Calibri" panose="020F0502020204030204" pitchFamily="34" charset="0"/>
                <a:ea typeface="Calibri" panose="020F0502020204030204" pitchFamily="34" charset="0"/>
                <a:cs typeface="Calibri" panose="020F0502020204030204" pitchFamily="34" charset="0"/>
              </a:rPr>
              <a:t>As a practical matter, not all items that meet the definition of a capital asset should be capitalized for reporting purposes. </a:t>
            </a:r>
          </a:p>
          <a:p>
            <a:r>
              <a:rPr lang="en-US" sz="2400" dirty="0">
                <a:latin typeface="Calibri" panose="020F0502020204030204" pitchFamily="34" charset="0"/>
                <a:ea typeface="Calibri" panose="020F0502020204030204" pitchFamily="34" charset="0"/>
                <a:cs typeface="Calibri" panose="020F0502020204030204" pitchFamily="34" charset="0"/>
              </a:rPr>
              <a:t>Local government officials should establish a dollar value or capitalization threshold that capital assets must exceed if they are to be capitalized. Discussed in the next section.</a:t>
            </a:r>
          </a:p>
        </p:txBody>
      </p:sp>
    </p:spTree>
    <p:extLst>
      <p:ext uri="{BB962C8B-B14F-4D97-AF65-F5344CB8AC3E}">
        <p14:creationId xmlns:p14="http://schemas.microsoft.com/office/powerpoint/2010/main" val="349599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C6DAE-B4B2-F285-1AF7-A607F15EB23C}"/>
              </a:ext>
            </a:extLst>
          </p:cNvPr>
          <p:cNvSpPr>
            <a:spLocks noGrp="1"/>
          </p:cNvSpPr>
          <p:nvPr>
            <p:ph type="title"/>
          </p:nvPr>
        </p:nvSpPr>
        <p:spPr/>
        <p:txBody>
          <a:bodyPr/>
          <a:lstStyle/>
          <a:p>
            <a:r>
              <a:rPr lang="en-US" dirty="0"/>
              <a:t>Capital Asset Capitalization and Accountability</a:t>
            </a:r>
          </a:p>
        </p:txBody>
      </p:sp>
      <p:sp>
        <p:nvSpPr>
          <p:cNvPr id="3" name="Content Placeholder 2">
            <a:extLst>
              <a:ext uri="{FF2B5EF4-FFF2-40B4-BE49-F238E27FC236}">
                <a16:creationId xmlns:a16="http://schemas.microsoft.com/office/drawing/2014/main" id="{22F37206-C83B-7ED4-5761-42D538C502D1}"/>
              </a:ext>
            </a:extLst>
          </p:cNvPr>
          <p:cNvSpPr>
            <a:spLocks noGrp="1"/>
          </p:cNvSpPr>
          <p:nvPr>
            <p:ph idx="1"/>
          </p:nvPr>
        </p:nvSpPr>
        <p:spPr>
          <a:xfrm>
            <a:off x="914400" y="2057400"/>
            <a:ext cx="6553200" cy="4038600"/>
          </a:xfrm>
        </p:spPr>
        <p:txBody>
          <a:bodyPr/>
          <a:lstStyle/>
          <a:p>
            <a:pPr marL="0" indent="0">
              <a:buNone/>
            </a:pPr>
            <a:r>
              <a:rPr lang="en-US" dirty="0">
                <a:latin typeface="Calibri" panose="020F0502020204030204" pitchFamily="34" charset="0"/>
                <a:ea typeface="Calibri" panose="020F0502020204030204" pitchFamily="34" charset="0"/>
                <a:cs typeface="Calibri" panose="020F0502020204030204" pitchFamily="34" charset="0"/>
              </a:rPr>
              <a:t>Other considerations, as recommended by the Government Finance Officers Association (GFOA), include: </a:t>
            </a:r>
          </a:p>
          <a:p>
            <a:pPr marL="685800" lvl="1"/>
            <a:r>
              <a:rPr lang="en-US" dirty="0">
                <a:latin typeface="Calibri" panose="020F0502020204030204" pitchFamily="34" charset="0"/>
                <a:ea typeface="Calibri" panose="020F0502020204030204" pitchFamily="34" charset="0"/>
                <a:cs typeface="Calibri" panose="020F0502020204030204" pitchFamily="34" charset="0"/>
              </a:rPr>
              <a:t>Items capitalized should have an estimated useful life of at least two years from the date of acquisition; </a:t>
            </a:r>
          </a:p>
          <a:p>
            <a:pPr marL="685800" lvl="1"/>
            <a:r>
              <a:rPr lang="en-US" dirty="0">
                <a:latin typeface="Calibri" panose="020F0502020204030204" pitchFamily="34" charset="0"/>
                <a:ea typeface="Calibri" panose="020F0502020204030204" pitchFamily="34" charset="0"/>
                <a:cs typeface="Calibri" panose="020F0502020204030204" pitchFamily="34" charset="0"/>
              </a:rPr>
              <a:t>Capitalization thresholds are best applied to individual items rather than to groups of similar items unless the effect of doing so would be to eliminate a significant portion of total capital assets (e.g., books of a library district); </a:t>
            </a:r>
          </a:p>
          <a:p>
            <a:pPr marL="685800" lvl="1"/>
            <a:r>
              <a:rPr lang="en-US" dirty="0">
                <a:latin typeface="Calibri" panose="020F0502020204030204" pitchFamily="34" charset="0"/>
                <a:ea typeface="Calibri" panose="020F0502020204030204" pitchFamily="34" charset="0"/>
                <a:cs typeface="Calibri" panose="020F0502020204030204" pitchFamily="34" charset="0"/>
              </a:rPr>
              <a:t>Capitalization thresholds should not be set at less than $5,000 for any individual item; and, </a:t>
            </a:r>
          </a:p>
          <a:p>
            <a:pPr marL="685800" lvl="1"/>
            <a:r>
              <a:rPr lang="en-US" dirty="0">
                <a:latin typeface="Calibri" panose="020F0502020204030204" pitchFamily="34" charset="0"/>
                <a:ea typeface="Calibri" panose="020F0502020204030204" pitchFamily="34" charset="0"/>
                <a:cs typeface="Calibri" panose="020F0502020204030204" pitchFamily="34" charset="0"/>
              </a:rPr>
              <a:t>Governments that are recipients of Federal awards should be aware of Federal requirements that prevent the use of capitalization thresholds in excess of certain specified maximum amounts (currently $5,000) for purposes of Federal reimbursement.</a:t>
            </a:r>
          </a:p>
        </p:txBody>
      </p:sp>
    </p:spTree>
    <p:extLst>
      <p:ext uri="{BB962C8B-B14F-4D97-AF65-F5344CB8AC3E}">
        <p14:creationId xmlns:p14="http://schemas.microsoft.com/office/powerpoint/2010/main" val="4290391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C6DAE-B4B2-F285-1AF7-A607F15EB23C}"/>
              </a:ext>
            </a:extLst>
          </p:cNvPr>
          <p:cNvSpPr>
            <a:spLocks noGrp="1"/>
          </p:cNvSpPr>
          <p:nvPr>
            <p:ph type="title"/>
          </p:nvPr>
        </p:nvSpPr>
        <p:spPr/>
        <p:txBody>
          <a:bodyPr/>
          <a:lstStyle/>
          <a:p>
            <a:r>
              <a:rPr lang="en-US" dirty="0"/>
              <a:t>Capital Asset Capitalization and Accountability</a:t>
            </a:r>
          </a:p>
        </p:txBody>
      </p:sp>
      <p:sp>
        <p:nvSpPr>
          <p:cNvPr id="3" name="Content Placeholder 2">
            <a:extLst>
              <a:ext uri="{FF2B5EF4-FFF2-40B4-BE49-F238E27FC236}">
                <a16:creationId xmlns:a16="http://schemas.microsoft.com/office/drawing/2014/main" id="{22F37206-C83B-7ED4-5761-42D538C502D1}"/>
              </a:ext>
            </a:extLst>
          </p:cNvPr>
          <p:cNvSpPr>
            <a:spLocks noGrp="1"/>
          </p:cNvSpPr>
          <p:nvPr>
            <p:ph idx="1"/>
          </p:nvPr>
        </p:nvSpPr>
        <p:spPr>
          <a:xfrm>
            <a:off x="914400" y="2057400"/>
            <a:ext cx="6553200" cy="4241800"/>
          </a:xfrm>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When capital assets are not capitalized, governments should still ensure that adequate control and accountability is maintained, especially in certain circumstances, such as: </a:t>
            </a:r>
          </a:p>
          <a:p>
            <a:pPr lvl="1">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For those local governments subject to Tennessee Department of Education rules, “sensitive minor equipment” with a value or cost of $100 or more and a projected useful life of one year or more is required to be recorded for inventory purposes. </a:t>
            </a:r>
          </a:p>
          <a:p>
            <a:pPr lvl="1">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Assets that pose a risk to public safety and could be the source of potential liability (weapons, etc.). </a:t>
            </a:r>
          </a:p>
          <a:p>
            <a:pPr lvl="1">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Assets that must be accounted for pursuant to a legal or contractual provision. </a:t>
            </a:r>
          </a:p>
          <a:p>
            <a:pPr lvl="1">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Assets that are easily transportable and readily marketable or easily diverted to personal use (Computers, tablets, etc.).</a:t>
            </a:r>
          </a:p>
        </p:txBody>
      </p:sp>
    </p:spTree>
    <p:extLst>
      <p:ext uri="{BB962C8B-B14F-4D97-AF65-F5344CB8AC3E}">
        <p14:creationId xmlns:p14="http://schemas.microsoft.com/office/powerpoint/2010/main" val="1028822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C6DAE-B4B2-F285-1AF7-A607F15EB23C}"/>
              </a:ext>
            </a:extLst>
          </p:cNvPr>
          <p:cNvSpPr>
            <a:spLocks noGrp="1"/>
          </p:cNvSpPr>
          <p:nvPr>
            <p:ph type="title"/>
          </p:nvPr>
        </p:nvSpPr>
        <p:spPr/>
        <p:txBody>
          <a:bodyPr/>
          <a:lstStyle/>
          <a:p>
            <a:r>
              <a:rPr lang="en-US" dirty="0"/>
              <a:t>Capital Asset Capitalization and Accountability</a:t>
            </a:r>
          </a:p>
        </p:txBody>
      </p:sp>
      <p:sp>
        <p:nvSpPr>
          <p:cNvPr id="3" name="Content Placeholder 2">
            <a:extLst>
              <a:ext uri="{FF2B5EF4-FFF2-40B4-BE49-F238E27FC236}">
                <a16:creationId xmlns:a16="http://schemas.microsoft.com/office/drawing/2014/main" id="{22F37206-C83B-7ED4-5761-42D538C502D1}"/>
              </a:ext>
            </a:extLst>
          </p:cNvPr>
          <p:cNvSpPr>
            <a:spLocks noGrp="1"/>
          </p:cNvSpPr>
          <p:nvPr>
            <p:ph idx="1"/>
          </p:nvPr>
        </p:nvSpPr>
        <p:spPr>
          <a:xfrm>
            <a:off x="914400" y="2057400"/>
            <a:ext cx="6553200" cy="4648200"/>
          </a:xfrm>
        </p:spPr>
        <p:txBody>
          <a:bodyPr/>
          <a:lstStyle/>
          <a:p>
            <a:r>
              <a:rPr lang="en-US" sz="1950" dirty="0">
                <a:latin typeface="Calibri" panose="020F0502020204030204" pitchFamily="34" charset="0"/>
                <a:ea typeface="Calibri" panose="020F0502020204030204" pitchFamily="34" charset="0"/>
                <a:cs typeface="Calibri" panose="020F0502020204030204" pitchFamily="34" charset="0"/>
              </a:rPr>
              <a:t>Many governments use a perpetual inventory system to maintain effective control over capital assets. Such a system is constantly updated for additions and deletions of the capital assets inventory. Periodic verification is still required to ensure adequate control and accuracy of the government’s inventory. </a:t>
            </a:r>
          </a:p>
          <a:p>
            <a:r>
              <a:rPr lang="en-US" sz="1950" dirty="0">
                <a:latin typeface="Calibri" panose="020F0502020204030204" pitchFamily="34" charset="0"/>
                <a:ea typeface="Calibri" panose="020F0502020204030204" pitchFamily="34" charset="0"/>
                <a:cs typeface="Calibri" panose="020F0502020204030204" pitchFamily="34" charset="0"/>
              </a:rPr>
              <a:t>GFOA recommends that governments inventory its tangible capital assets, at least on a test basis, no less than every five years. </a:t>
            </a:r>
          </a:p>
          <a:p>
            <a:r>
              <a:rPr lang="en-US" sz="1950" dirty="0">
                <a:latin typeface="Calibri" panose="020F0502020204030204" pitchFamily="34" charset="0"/>
                <a:ea typeface="Calibri" panose="020F0502020204030204" pitchFamily="34" charset="0"/>
                <a:cs typeface="Calibri" panose="020F0502020204030204" pitchFamily="34" charset="0"/>
              </a:rPr>
              <a:t>As mentioned, for those local governments subject to Tennessee Department of Education rules and Federal Grants/Uniform Guidance, an inventory is required for property with a cost or value of $1,000 at least semi-annually.</a:t>
            </a:r>
          </a:p>
        </p:txBody>
      </p:sp>
    </p:spTree>
    <p:extLst>
      <p:ext uri="{BB962C8B-B14F-4D97-AF65-F5344CB8AC3E}">
        <p14:creationId xmlns:p14="http://schemas.microsoft.com/office/powerpoint/2010/main" val="1057301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360F2-8F22-612D-5B08-ADB5B1F14A01}"/>
              </a:ext>
            </a:extLst>
          </p:cNvPr>
          <p:cNvSpPr>
            <a:spLocks noGrp="1"/>
          </p:cNvSpPr>
          <p:nvPr>
            <p:ph type="title"/>
          </p:nvPr>
        </p:nvSpPr>
        <p:spPr/>
        <p:txBody>
          <a:bodyPr/>
          <a:lstStyle/>
          <a:p>
            <a:r>
              <a:rPr lang="en-US" dirty="0"/>
              <a:t>Depreciation of Capital Assets</a:t>
            </a:r>
            <a:br>
              <a:rPr lang="en-US" dirty="0"/>
            </a:br>
            <a:endParaRPr lang="en-US" dirty="0"/>
          </a:p>
        </p:txBody>
      </p:sp>
      <p:sp>
        <p:nvSpPr>
          <p:cNvPr id="3" name="Content Placeholder 2">
            <a:extLst>
              <a:ext uri="{FF2B5EF4-FFF2-40B4-BE49-F238E27FC236}">
                <a16:creationId xmlns:a16="http://schemas.microsoft.com/office/drawing/2014/main" id="{52C6D705-BDB0-C8B7-DBBC-AF3F42396AD0}"/>
              </a:ext>
            </a:extLst>
          </p:cNvPr>
          <p:cNvSpPr>
            <a:spLocks noGrp="1"/>
          </p:cNvSpPr>
          <p:nvPr>
            <p:ph idx="1"/>
          </p:nvPr>
        </p:nvSpPr>
        <p:spPr>
          <a:xfrm>
            <a:off x="966787" y="1600200"/>
            <a:ext cx="6348413" cy="4876800"/>
          </a:xfrm>
        </p:spPr>
        <p:txBody>
          <a:bodyPr/>
          <a:lstStyle/>
          <a:p>
            <a:r>
              <a:rPr lang="en-US" sz="2400" dirty="0">
                <a:latin typeface="Calibri" panose="020F0502020204030204" pitchFamily="34" charset="0"/>
                <a:ea typeface="Calibri" panose="020F0502020204030204" pitchFamily="34" charset="0"/>
                <a:cs typeface="Calibri" panose="020F0502020204030204" pitchFamily="34" charset="0"/>
              </a:rPr>
              <a:t>Capital assets should be depreciated over their estimated useful lives unless they are:</a:t>
            </a:r>
          </a:p>
          <a:p>
            <a:pPr lvl="1">
              <a:buFont typeface="Wingdings" panose="05000000000000000000" pitchFamily="2" charset="2"/>
              <a:buChar char="§"/>
            </a:pPr>
            <a:r>
              <a:rPr lang="en-US" sz="2400" dirty="0">
                <a:latin typeface="Calibri" panose="020F0502020204030204" pitchFamily="34" charset="0"/>
                <a:ea typeface="Calibri" panose="020F0502020204030204" pitchFamily="34" charset="0"/>
                <a:cs typeface="Calibri" panose="020F0502020204030204" pitchFamily="34" charset="0"/>
              </a:rPr>
              <a:t>inexhaustible, </a:t>
            </a:r>
          </a:p>
          <a:p>
            <a:pPr lvl="1">
              <a:buFont typeface="Wingdings" panose="05000000000000000000" pitchFamily="2" charset="2"/>
              <a:buChar char="§"/>
            </a:pPr>
            <a:r>
              <a:rPr lang="en-US" sz="2400" dirty="0">
                <a:latin typeface="Calibri" panose="020F0502020204030204" pitchFamily="34" charset="0"/>
                <a:ea typeface="Calibri" panose="020F0502020204030204" pitchFamily="34" charset="0"/>
                <a:cs typeface="Calibri" panose="020F0502020204030204" pitchFamily="34" charset="0"/>
              </a:rPr>
              <a:t>intangible assets with indefinite useful lives, or </a:t>
            </a:r>
          </a:p>
          <a:p>
            <a:pPr lvl="1">
              <a:buFont typeface="Wingdings" panose="05000000000000000000" pitchFamily="2" charset="2"/>
              <a:buChar char="§"/>
            </a:pPr>
            <a:r>
              <a:rPr lang="en-US" sz="2400" dirty="0">
                <a:latin typeface="Calibri" panose="020F0502020204030204" pitchFamily="34" charset="0"/>
                <a:ea typeface="Calibri" panose="020F0502020204030204" pitchFamily="34" charset="0"/>
                <a:cs typeface="Calibri" panose="020F0502020204030204" pitchFamily="34" charset="0"/>
              </a:rPr>
              <a:t>are infrastructure assets using the modified approach as set forth in this section. </a:t>
            </a:r>
          </a:p>
          <a:p>
            <a:r>
              <a:rPr lang="en-US" sz="2400" dirty="0">
                <a:latin typeface="Calibri" panose="020F0502020204030204" pitchFamily="34" charset="0"/>
                <a:ea typeface="Calibri" panose="020F0502020204030204" pitchFamily="34" charset="0"/>
                <a:cs typeface="Calibri" panose="020F0502020204030204" pitchFamily="34" charset="0"/>
              </a:rPr>
              <a:t>Inexhaustible assets such as land and land improvements should not be depreciated.</a:t>
            </a:r>
          </a:p>
          <a:p>
            <a:r>
              <a:rPr lang="en-US" sz="2400" dirty="0">
                <a:latin typeface="Calibri" panose="020F0502020204030204" pitchFamily="34" charset="0"/>
                <a:ea typeface="Calibri" panose="020F0502020204030204" pitchFamily="34" charset="0"/>
                <a:cs typeface="Calibri" panose="020F0502020204030204" pitchFamily="34" charset="0"/>
              </a:rPr>
              <a:t>Also, construction in progress is not depreciated until placed in service.</a:t>
            </a:r>
          </a:p>
        </p:txBody>
      </p:sp>
    </p:spTree>
    <p:extLst>
      <p:ext uri="{BB962C8B-B14F-4D97-AF65-F5344CB8AC3E}">
        <p14:creationId xmlns:p14="http://schemas.microsoft.com/office/powerpoint/2010/main" val="2415615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E9F52-93A6-7C1B-9823-3A9C07E2C36A}"/>
              </a:ext>
            </a:extLst>
          </p:cNvPr>
          <p:cNvSpPr>
            <a:spLocks noGrp="1"/>
          </p:cNvSpPr>
          <p:nvPr>
            <p:ph type="title"/>
          </p:nvPr>
        </p:nvSpPr>
        <p:spPr>
          <a:xfrm>
            <a:off x="609600" y="639763"/>
            <a:ext cx="6348413" cy="1320800"/>
          </a:xfrm>
        </p:spPr>
        <p:txBody>
          <a:bodyPr/>
          <a:lstStyle/>
          <a:p>
            <a:r>
              <a:rPr lang="en-US" b="1" dirty="0"/>
              <a:t>Learning Objectives:</a:t>
            </a:r>
          </a:p>
        </p:txBody>
      </p:sp>
      <p:sp>
        <p:nvSpPr>
          <p:cNvPr id="3" name="Content Placeholder 2">
            <a:extLst>
              <a:ext uri="{FF2B5EF4-FFF2-40B4-BE49-F238E27FC236}">
                <a16:creationId xmlns:a16="http://schemas.microsoft.com/office/drawing/2014/main" id="{3C17C54D-F23C-4421-33ED-F7CDD488AE2E}"/>
              </a:ext>
            </a:extLst>
          </p:cNvPr>
          <p:cNvSpPr>
            <a:spLocks noGrp="1"/>
          </p:cNvSpPr>
          <p:nvPr>
            <p:ph idx="1"/>
          </p:nvPr>
        </p:nvSpPr>
        <p:spPr>
          <a:xfrm>
            <a:off x="914400" y="1676400"/>
            <a:ext cx="6553200" cy="3881437"/>
          </a:xfrm>
        </p:spPr>
        <p:txBody>
          <a:bodyPr/>
          <a:lstStyle/>
          <a:p>
            <a:r>
              <a:rPr lang="en-US" sz="2400" dirty="0">
                <a:latin typeface="Calibri" panose="020F0502020204030204" pitchFamily="34" charset="0"/>
                <a:ea typeface="Calibri" panose="020F0502020204030204" pitchFamily="34" charset="0"/>
                <a:cs typeface="Calibri" panose="020F0502020204030204" pitchFamily="34" charset="0"/>
              </a:rPr>
              <a:t>Overview of capital asset valuation and accounting </a:t>
            </a:r>
          </a:p>
          <a:p>
            <a:pPr marL="0" indent="0">
              <a:buNone/>
            </a:pPr>
            <a:endParaRPr lang="en-US" sz="2400" dirty="0">
              <a:latin typeface="Calibri" panose="020F0502020204030204" pitchFamily="34" charset="0"/>
              <a:ea typeface="Calibri" panose="020F0502020204030204" pitchFamily="34" charset="0"/>
              <a:cs typeface="Calibri" panose="020F0502020204030204" pitchFamily="34" charset="0"/>
            </a:endParaRPr>
          </a:p>
          <a:p>
            <a:r>
              <a:rPr lang="en-US" sz="2400" dirty="0">
                <a:latin typeface="Calibri" panose="020F0502020204030204" pitchFamily="34" charset="0"/>
                <a:ea typeface="Calibri" panose="020F0502020204030204" pitchFamily="34" charset="0"/>
                <a:cs typeface="Calibri" panose="020F0502020204030204" pitchFamily="34" charset="0"/>
              </a:rPr>
              <a:t>Identify policies and procedures related to capital assets</a:t>
            </a:r>
          </a:p>
          <a:p>
            <a:pPr marL="0" indent="0">
              <a:buNone/>
            </a:pPr>
            <a:endParaRPr lang="en-US" sz="2400" dirty="0">
              <a:latin typeface="Calibri" panose="020F0502020204030204" pitchFamily="34" charset="0"/>
              <a:ea typeface="Calibri" panose="020F0502020204030204" pitchFamily="34" charset="0"/>
              <a:cs typeface="Calibri" panose="020F0502020204030204" pitchFamily="34" charset="0"/>
            </a:endParaRPr>
          </a:p>
          <a:p>
            <a:r>
              <a:rPr lang="en-US" sz="2400" dirty="0">
                <a:latin typeface="Calibri" panose="020F0502020204030204" pitchFamily="34" charset="0"/>
                <a:ea typeface="Calibri" panose="020F0502020204030204" pitchFamily="34" charset="0"/>
                <a:cs typeface="Calibri" panose="020F0502020204030204" pitchFamily="34" charset="0"/>
              </a:rPr>
              <a:t>Understand the importance of internal controls related to capital assets</a:t>
            </a:r>
          </a:p>
        </p:txBody>
      </p:sp>
    </p:spTree>
    <p:extLst>
      <p:ext uri="{BB962C8B-B14F-4D97-AF65-F5344CB8AC3E}">
        <p14:creationId xmlns:p14="http://schemas.microsoft.com/office/powerpoint/2010/main" val="2137564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C6DAE-B4B2-F285-1AF7-A607F15EB23C}"/>
              </a:ext>
            </a:extLst>
          </p:cNvPr>
          <p:cNvSpPr>
            <a:spLocks noGrp="1"/>
          </p:cNvSpPr>
          <p:nvPr>
            <p:ph type="title"/>
          </p:nvPr>
        </p:nvSpPr>
        <p:spPr>
          <a:xfrm>
            <a:off x="609600" y="609600"/>
            <a:ext cx="6348413" cy="685800"/>
          </a:xfrm>
        </p:spPr>
        <p:txBody>
          <a:bodyPr/>
          <a:lstStyle/>
          <a:p>
            <a:r>
              <a:rPr lang="en-US" dirty="0"/>
              <a:t>Depreciation of Capital Assets</a:t>
            </a:r>
          </a:p>
        </p:txBody>
      </p:sp>
      <p:sp>
        <p:nvSpPr>
          <p:cNvPr id="3" name="Content Placeholder 2">
            <a:extLst>
              <a:ext uri="{FF2B5EF4-FFF2-40B4-BE49-F238E27FC236}">
                <a16:creationId xmlns:a16="http://schemas.microsoft.com/office/drawing/2014/main" id="{22F37206-C83B-7ED4-5761-42D538C502D1}"/>
              </a:ext>
            </a:extLst>
          </p:cNvPr>
          <p:cNvSpPr>
            <a:spLocks noGrp="1"/>
          </p:cNvSpPr>
          <p:nvPr>
            <p:ph idx="1"/>
          </p:nvPr>
        </p:nvSpPr>
        <p:spPr>
          <a:xfrm>
            <a:off x="914400" y="1600200"/>
            <a:ext cx="6477000" cy="4724400"/>
          </a:xfrm>
        </p:spPr>
        <p:txBody>
          <a:bodyPr/>
          <a:lstStyle/>
          <a:p>
            <a:r>
              <a:rPr lang="en-US" sz="2400" dirty="0">
                <a:latin typeface="Calibri" panose="020F0502020204030204" pitchFamily="34" charset="0"/>
                <a:ea typeface="Calibri" panose="020F0502020204030204" pitchFamily="34" charset="0"/>
                <a:cs typeface="Calibri" panose="020F0502020204030204" pitchFamily="34" charset="0"/>
              </a:rPr>
              <a:t>The systematic and rational allocation of the cost of a capital asset over its estimated useful life. </a:t>
            </a:r>
          </a:p>
          <a:p>
            <a:r>
              <a:rPr lang="en-US" sz="2400" dirty="0">
                <a:latin typeface="Calibri" panose="020F0502020204030204" pitchFamily="34" charset="0"/>
                <a:ea typeface="Calibri" panose="020F0502020204030204" pitchFamily="34" charset="0"/>
                <a:cs typeface="Calibri" panose="020F0502020204030204" pitchFamily="34" charset="0"/>
              </a:rPr>
              <a:t>Local government officials need to establish the useful life and depreciation method for each class of capital asset.</a:t>
            </a:r>
          </a:p>
          <a:p>
            <a:pPr lvl="1">
              <a:buFont typeface="Wingdings" panose="05000000000000000000" pitchFamily="2" charset="2"/>
              <a:buChar char="§"/>
            </a:pPr>
            <a:r>
              <a:rPr lang="en-US" sz="2400" dirty="0">
                <a:latin typeface="Calibri" panose="020F0502020204030204" pitchFamily="34" charset="0"/>
                <a:ea typeface="Calibri" panose="020F0502020204030204" pitchFamily="34" charset="0"/>
                <a:cs typeface="Calibri" panose="020F0502020204030204" pitchFamily="34" charset="0"/>
              </a:rPr>
              <a:t>Straight-line depreciation is the most common method. </a:t>
            </a:r>
          </a:p>
          <a:p>
            <a:pPr lvl="1">
              <a:buFont typeface="Wingdings" panose="05000000000000000000" pitchFamily="2" charset="2"/>
              <a:buChar char="§"/>
            </a:pPr>
            <a:r>
              <a:rPr lang="en-US" sz="2400" dirty="0">
                <a:latin typeface="Calibri" panose="020F0502020204030204" pitchFamily="34" charset="0"/>
                <a:ea typeface="Calibri" panose="020F0502020204030204" pitchFamily="34" charset="0"/>
                <a:cs typeface="Calibri" panose="020F0502020204030204" pitchFamily="34" charset="0"/>
              </a:rPr>
              <a:t>The composite depreciation method is applied to a certain type of capital asset rather than to an individual capital asset.</a:t>
            </a:r>
          </a:p>
        </p:txBody>
      </p:sp>
    </p:spTree>
    <p:extLst>
      <p:ext uri="{BB962C8B-B14F-4D97-AF65-F5344CB8AC3E}">
        <p14:creationId xmlns:p14="http://schemas.microsoft.com/office/powerpoint/2010/main" val="407295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3BDFE-8822-8DE4-4D5D-FE5C720067C0}"/>
              </a:ext>
            </a:extLst>
          </p:cNvPr>
          <p:cNvSpPr>
            <a:spLocks noGrp="1"/>
          </p:cNvSpPr>
          <p:nvPr>
            <p:ph type="title"/>
          </p:nvPr>
        </p:nvSpPr>
        <p:spPr/>
        <p:txBody>
          <a:bodyPr/>
          <a:lstStyle/>
          <a:p>
            <a:r>
              <a:rPr lang="en-US" dirty="0"/>
              <a:t>Depreciation of Capital Assets</a:t>
            </a:r>
          </a:p>
        </p:txBody>
      </p:sp>
      <p:sp>
        <p:nvSpPr>
          <p:cNvPr id="3" name="Content Placeholder 2">
            <a:extLst>
              <a:ext uri="{FF2B5EF4-FFF2-40B4-BE49-F238E27FC236}">
                <a16:creationId xmlns:a16="http://schemas.microsoft.com/office/drawing/2014/main" id="{8870738B-5694-47E3-8940-EE5E4B19A19D}"/>
              </a:ext>
            </a:extLst>
          </p:cNvPr>
          <p:cNvSpPr>
            <a:spLocks noGrp="1"/>
          </p:cNvSpPr>
          <p:nvPr>
            <p:ph idx="1"/>
          </p:nvPr>
        </p:nvSpPr>
        <p:spPr>
          <a:xfrm>
            <a:off x="914400" y="1600200"/>
            <a:ext cx="6477000" cy="4572000"/>
          </a:xfrm>
        </p:spPr>
        <p:txBody>
          <a:bodyPr/>
          <a:lstStyle/>
          <a:p>
            <a:r>
              <a:rPr lang="en-US" sz="1850" dirty="0">
                <a:latin typeface="Calibri" panose="020F0502020204030204" pitchFamily="34" charset="0"/>
                <a:ea typeface="Calibri" panose="020F0502020204030204" pitchFamily="34" charset="0"/>
                <a:cs typeface="Calibri" panose="020F0502020204030204" pitchFamily="34" charset="0"/>
              </a:rPr>
              <a:t>Past experience should be used to determine the estimated useful life of an asset. When the government has no past experience to rely upon, the experiences of other governments can be useful. However, when depending on others’ experiences, the government should take into consideration:</a:t>
            </a:r>
          </a:p>
          <a:p>
            <a:pPr lvl="1">
              <a:buFont typeface="Wingdings" panose="05000000000000000000" pitchFamily="2" charset="2"/>
              <a:buChar char="§"/>
            </a:pPr>
            <a:r>
              <a:rPr lang="en-US" sz="1850" dirty="0">
                <a:latin typeface="Calibri" panose="020F0502020204030204" pitchFamily="34" charset="0"/>
                <a:ea typeface="Calibri" panose="020F0502020204030204" pitchFamily="34" charset="0"/>
                <a:cs typeface="Calibri" panose="020F0502020204030204" pitchFamily="34" charset="0"/>
              </a:rPr>
              <a:t>differences in quality of materials that comprise the asset </a:t>
            </a:r>
          </a:p>
          <a:p>
            <a:pPr lvl="1">
              <a:buFont typeface="Wingdings" panose="05000000000000000000" pitchFamily="2" charset="2"/>
              <a:buChar char="§"/>
            </a:pPr>
            <a:r>
              <a:rPr lang="en-US" sz="1850" dirty="0">
                <a:latin typeface="Calibri" panose="020F0502020204030204" pitchFamily="34" charset="0"/>
                <a:ea typeface="Calibri" panose="020F0502020204030204" pitchFamily="34" charset="0"/>
                <a:cs typeface="Calibri" panose="020F0502020204030204" pitchFamily="34" charset="0"/>
              </a:rPr>
              <a:t>differences in the extent of use or the intended uses of the asset </a:t>
            </a:r>
          </a:p>
          <a:p>
            <a:pPr lvl="1">
              <a:buFont typeface="Wingdings" panose="05000000000000000000" pitchFamily="2" charset="2"/>
              <a:buChar char="§"/>
            </a:pPr>
            <a:r>
              <a:rPr lang="en-US" sz="1850" dirty="0">
                <a:latin typeface="Calibri" panose="020F0502020204030204" pitchFamily="34" charset="0"/>
                <a:ea typeface="Calibri" panose="020F0502020204030204" pitchFamily="34" charset="0"/>
                <a:cs typeface="Calibri" panose="020F0502020204030204" pitchFamily="34" charset="0"/>
              </a:rPr>
              <a:t>environmental differences between assets held by others and those acquired by the government </a:t>
            </a:r>
          </a:p>
          <a:p>
            <a:r>
              <a:rPr lang="en-US" sz="1850" dirty="0">
                <a:latin typeface="Calibri" panose="020F0502020204030204" pitchFamily="34" charset="0"/>
                <a:ea typeface="Calibri" panose="020F0502020204030204" pitchFamily="34" charset="0"/>
                <a:cs typeface="Calibri" panose="020F0502020204030204" pitchFamily="34" charset="0"/>
              </a:rPr>
              <a:t>Once established, estimated useful lives should be periodically compared to actual experiences to make adjustments as necessary. (Hint – large gains or losses on disposal)</a:t>
            </a:r>
          </a:p>
        </p:txBody>
      </p:sp>
    </p:spTree>
    <p:extLst>
      <p:ext uri="{BB962C8B-B14F-4D97-AF65-F5344CB8AC3E}">
        <p14:creationId xmlns:p14="http://schemas.microsoft.com/office/powerpoint/2010/main" val="3121493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3BDFE-8822-8DE4-4D5D-FE5C720067C0}"/>
              </a:ext>
            </a:extLst>
          </p:cNvPr>
          <p:cNvSpPr>
            <a:spLocks noGrp="1"/>
          </p:cNvSpPr>
          <p:nvPr>
            <p:ph type="title"/>
          </p:nvPr>
        </p:nvSpPr>
        <p:spPr>
          <a:xfrm>
            <a:off x="609600" y="609600"/>
            <a:ext cx="6348413" cy="990600"/>
          </a:xfrm>
        </p:spPr>
        <p:txBody>
          <a:bodyPr/>
          <a:lstStyle/>
          <a:p>
            <a:r>
              <a:rPr lang="en-US" dirty="0"/>
              <a:t>Capital Asset Reporting</a:t>
            </a:r>
          </a:p>
        </p:txBody>
      </p:sp>
      <p:sp>
        <p:nvSpPr>
          <p:cNvPr id="3" name="Content Placeholder 2">
            <a:extLst>
              <a:ext uri="{FF2B5EF4-FFF2-40B4-BE49-F238E27FC236}">
                <a16:creationId xmlns:a16="http://schemas.microsoft.com/office/drawing/2014/main" id="{8870738B-5694-47E3-8940-EE5E4B19A19D}"/>
              </a:ext>
            </a:extLst>
          </p:cNvPr>
          <p:cNvSpPr>
            <a:spLocks noGrp="1"/>
          </p:cNvSpPr>
          <p:nvPr>
            <p:ph idx="1"/>
          </p:nvPr>
        </p:nvSpPr>
        <p:spPr>
          <a:xfrm>
            <a:off x="914517" y="1600200"/>
            <a:ext cx="6476883" cy="5105400"/>
          </a:xfrm>
        </p:spPr>
        <p:txBody>
          <a:bodyPr/>
          <a:lstStyle/>
          <a:p>
            <a:pPr>
              <a:spcAft>
                <a:spcPts val="1200"/>
              </a:spcAft>
            </a:pPr>
            <a:r>
              <a:rPr lang="en-US" sz="2200" dirty="0">
                <a:latin typeface="Calibri" panose="020F0502020204030204" pitchFamily="34" charset="0"/>
                <a:ea typeface="Calibri" panose="020F0502020204030204" pitchFamily="34" charset="0"/>
                <a:cs typeface="Calibri" panose="020F0502020204030204" pitchFamily="34" charset="0"/>
              </a:rPr>
              <a:t>Governmental Accounting Standards Board, Statement 34, requires capital assets to be reported on the government-wide Statement of Net Position and in the Notes to Financial Statements. </a:t>
            </a:r>
          </a:p>
          <a:p>
            <a:pPr>
              <a:spcAft>
                <a:spcPts val="1200"/>
              </a:spcAft>
            </a:pPr>
            <a:r>
              <a:rPr lang="en-US" sz="2200" dirty="0">
                <a:latin typeface="Calibri" panose="020F0502020204030204" pitchFamily="34" charset="0"/>
                <a:ea typeface="Calibri" panose="020F0502020204030204" pitchFamily="34" charset="0"/>
                <a:cs typeface="Calibri" panose="020F0502020204030204" pitchFamily="34" charset="0"/>
              </a:rPr>
              <a:t>Each local government must make four distinctions:</a:t>
            </a:r>
          </a:p>
          <a:p>
            <a:pPr lvl="1">
              <a:buFont typeface="Wingdings" panose="05000000000000000000" pitchFamily="2" charset="2"/>
              <a:buChar char="§"/>
            </a:pPr>
            <a:r>
              <a:rPr lang="en-US" sz="2200" dirty="0">
                <a:latin typeface="Calibri" panose="020F0502020204030204" pitchFamily="34" charset="0"/>
                <a:ea typeface="Calibri" panose="020F0502020204030204" pitchFamily="34" charset="0"/>
                <a:cs typeface="Calibri" panose="020F0502020204030204" pitchFamily="34" charset="0"/>
              </a:rPr>
              <a:t>Capital assets related to governmental activities that must be reported separately from those related to business-type activities.</a:t>
            </a:r>
          </a:p>
          <a:p>
            <a:pPr lvl="1">
              <a:buFont typeface="Wingdings" panose="05000000000000000000" pitchFamily="2" charset="2"/>
              <a:buChar char="§"/>
            </a:pPr>
            <a:r>
              <a:rPr lang="en-US" sz="2200" dirty="0">
                <a:latin typeface="Calibri" panose="020F0502020204030204" pitchFamily="34" charset="0"/>
                <a:ea typeface="Calibri" panose="020F0502020204030204" pitchFamily="34" charset="0"/>
                <a:cs typeface="Calibri" panose="020F0502020204030204" pitchFamily="34" charset="0"/>
              </a:rPr>
              <a:t>Different major classes of capital assets.</a:t>
            </a:r>
          </a:p>
          <a:p>
            <a:pPr lvl="1">
              <a:buFont typeface="Wingdings" panose="05000000000000000000" pitchFamily="2" charset="2"/>
              <a:buChar char="§"/>
            </a:pPr>
            <a:r>
              <a:rPr lang="en-US" sz="2200" dirty="0">
                <a:latin typeface="Calibri" panose="020F0502020204030204" pitchFamily="34" charset="0"/>
                <a:ea typeface="Calibri" panose="020F0502020204030204" pitchFamily="34" charset="0"/>
                <a:cs typeface="Calibri" panose="020F0502020204030204" pitchFamily="34" charset="0"/>
              </a:rPr>
              <a:t>Capital assets that are not being depreciated.</a:t>
            </a:r>
          </a:p>
          <a:p>
            <a:pPr lvl="1">
              <a:buFont typeface="Wingdings" panose="05000000000000000000" pitchFamily="2" charset="2"/>
              <a:buChar char="§"/>
            </a:pPr>
            <a:r>
              <a:rPr lang="en-US" sz="2200" dirty="0">
                <a:latin typeface="Calibri" panose="020F0502020204030204" pitchFamily="34" charset="0"/>
                <a:ea typeface="Calibri" panose="020F0502020204030204" pitchFamily="34" charset="0"/>
                <a:cs typeface="Calibri" panose="020F0502020204030204" pitchFamily="34" charset="0"/>
              </a:rPr>
              <a:t>Accumulated depreciation.</a:t>
            </a:r>
            <a:endParaRPr lang="en-US" sz="22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4898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3BDFE-8822-8DE4-4D5D-FE5C720067C0}"/>
              </a:ext>
            </a:extLst>
          </p:cNvPr>
          <p:cNvSpPr>
            <a:spLocks noGrp="1"/>
          </p:cNvSpPr>
          <p:nvPr>
            <p:ph type="title"/>
          </p:nvPr>
        </p:nvSpPr>
        <p:spPr/>
        <p:txBody>
          <a:bodyPr/>
          <a:lstStyle/>
          <a:p>
            <a:r>
              <a:rPr lang="en-US" dirty="0"/>
              <a:t>Capital Asset Reporting</a:t>
            </a:r>
            <a:br>
              <a:rPr lang="en-US" dirty="0"/>
            </a:br>
            <a:endParaRPr lang="en-US" dirty="0"/>
          </a:p>
        </p:txBody>
      </p:sp>
      <p:sp>
        <p:nvSpPr>
          <p:cNvPr id="3" name="Content Placeholder 2">
            <a:extLst>
              <a:ext uri="{FF2B5EF4-FFF2-40B4-BE49-F238E27FC236}">
                <a16:creationId xmlns:a16="http://schemas.microsoft.com/office/drawing/2014/main" id="{8870738B-5694-47E3-8940-EE5E4B19A19D}"/>
              </a:ext>
            </a:extLst>
          </p:cNvPr>
          <p:cNvSpPr>
            <a:spLocks noGrp="1"/>
          </p:cNvSpPr>
          <p:nvPr>
            <p:ph idx="1"/>
          </p:nvPr>
        </p:nvSpPr>
        <p:spPr>
          <a:xfrm>
            <a:off x="914400" y="1600200"/>
            <a:ext cx="6477000" cy="3881437"/>
          </a:xfrm>
        </p:spPr>
        <p:txBody>
          <a:bodyPr/>
          <a:lstStyle/>
          <a:p>
            <a:r>
              <a:rPr lang="en-US" sz="2400" dirty="0">
                <a:latin typeface="Calibri" panose="020F0502020204030204" pitchFamily="34" charset="0"/>
                <a:ea typeface="Calibri" panose="020F0502020204030204" pitchFamily="34" charset="0"/>
                <a:cs typeface="Calibri" panose="020F0502020204030204" pitchFamily="34" charset="0"/>
              </a:rPr>
              <a:t>In addition, the following must also be reported:</a:t>
            </a:r>
          </a:p>
          <a:p>
            <a:pPr lvl="1">
              <a:buFont typeface="Wingdings" panose="05000000000000000000" pitchFamily="2" charset="2"/>
              <a:buChar char="§"/>
            </a:pPr>
            <a:r>
              <a:rPr lang="en-US" sz="2400" dirty="0">
                <a:latin typeface="Calibri" panose="020F0502020204030204" pitchFamily="34" charset="0"/>
                <a:ea typeface="Calibri" panose="020F0502020204030204" pitchFamily="34" charset="0"/>
                <a:cs typeface="Calibri" panose="020F0502020204030204" pitchFamily="34" charset="0"/>
              </a:rPr>
              <a:t>The historical cost of capital assets (or their fair value at the time of donation)</a:t>
            </a:r>
          </a:p>
          <a:p>
            <a:pPr lvl="1">
              <a:buFont typeface="Wingdings" panose="05000000000000000000" pitchFamily="2" charset="2"/>
              <a:buChar char="§"/>
            </a:pPr>
            <a:r>
              <a:rPr lang="en-US" sz="2400" dirty="0">
                <a:latin typeface="Calibri" panose="020F0502020204030204" pitchFamily="34" charset="0"/>
                <a:ea typeface="Calibri" panose="020F0502020204030204" pitchFamily="34" charset="0"/>
                <a:cs typeface="Calibri" panose="020F0502020204030204" pitchFamily="34" charset="0"/>
              </a:rPr>
              <a:t>Accumulated depreciation </a:t>
            </a:r>
          </a:p>
          <a:p>
            <a:pPr lvl="1">
              <a:spcAft>
                <a:spcPts val="1200"/>
              </a:spcAft>
              <a:buFont typeface="Wingdings" panose="05000000000000000000" pitchFamily="2" charset="2"/>
              <a:buChar char="§"/>
            </a:pPr>
            <a:r>
              <a:rPr lang="en-US" sz="2400" dirty="0">
                <a:latin typeface="Calibri" panose="020F0502020204030204" pitchFamily="34" charset="0"/>
                <a:ea typeface="Calibri" panose="020F0502020204030204" pitchFamily="34" charset="0"/>
                <a:cs typeface="Calibri" panose="020F0502020204030204" pitchFamily="34" charset="0"/>
              </a:rPr>
              <a:t>Additions during the period – Deletions during the period </a:t>
            </a:r>
          </a:p>
          <a:p>
            <a:r>
              <a:rPr lang="en-US" sz="2400" dirty="0">
                <a:latin typeface="Calibri" panose="020F0502020204030204" pitchFamily="34" charset="0"/>
                <a:ea typeface="Calibri" panose="020F0502020204030204" pitchFamily="34" charset="0"/>
                <a:cs typeface="Calibri" panose="020F0502020204030204" pitchFamily="34" charset="0"/>
              </a:rPr>
              <a:t>The format of the disclosure must demonstrate the change between the beginning and ending book values.</a:t>
            </a:r>
          </a:p>
        </p:txBody>
      </p:sp>
    </p:spTree>
    <p:extLst>
      <p:ext uri="{BB962C8B-B14F-4D97-AF65-F5344CB8AC3E}">
        <p14:creationId xmlns:p14="http://schemas.microsoft.com/office/powerpoint/2010/main" val="3865041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09F7C-BDC7-136B-6D63-DA7792BF823A}"/>
              </a:ext>
            </a:extLst>
          </p:cNvPr>
          <p:cNvSpPr>
            <a:spLocks noGrp="1"/>
          </p:cNvSpPr>
          <p:nvPr>
            <p:ph type="title"/>
          </p:nvPr>
        </p:nvSpPr>
        <p:spPr/>
        <p:txBody>
          <a:bodyPr/>
          <a:lstStyle/>
          <a:p>
            <a:r>
              <a:rPr lang="en-US" dirty="0"/>
              <a:t>Statements of Principle Reporting Capital Assets</a:t>
            </a:r>
          </a:p>
        </p:txBody>
      </p:sp>
      <p:sp>
        <p:nvSpPr>
          <p:cNvPr id="3" name="Content Placeholder 2">
            <a:extLst>
              <a:ext uri="{FF2B5EF4-FFF2-40B4-BE49-F238E27FC236}">
                <a16:creationId xmlns:a16="http://schemas.microsoft.com/office/drawing/2014/main" id="{4223D3A1-ACFA-39E1-9B96-D50247E12F27}"/>
              </a:ext>
            </a:extLst>
          </p:cNvPr>
          <p:cNvSpPr>
            <a:spLocks noGrp="1"/>
          </p:cNvSpPr>
          <p:nvPr>
            <p:ph idx="1"/>
          </p:nvPr>
        </p:nvSpPr>
        <p:spPr>
          <a:xfrm>
            <a:off x="914400" y="2057400"/>
            <a:ext cx="6477000" cy="4419600"/>
          </a:xfrm>
        </p:spPr>
        <p:txBody>
          <a:bodyPr/>
          <a:lstStyle/>
          <a:p>
            <a:pPr algn="l"/>
            <a:r>
              <a:rPr lang="en-US" sz="2000" dirty="0">
                <a:latin typeface="Calibri" panose="020F0502020204030204" pitchFamily="34" charset="0"/>
                <a:ea typeface="Calibri" panose="020F0502020204030204" pitchFamily="34" charset="0"/>
                <a:cs typeface="Calibri" panose="020F0502020204030204" pitchFamily="34" charset="0"/>
              </a:rPr>
              <a:t>A clear distinction should be made between general capital assets and capital assets of proprietary and fiduciary funds. </a:t>
            </a:r>
          </a:p>
          <a:p>
            <a:pPr algn="l"/>
            <a:r>
              <a:rPr lang="en-US" sz="2000" dirty="0">
                <a:latin typeface="Calibri" panose="020F0502020204030204" pitchFamily="34" charset="0"/>
                <a:ea typeface="Calibri" panose="020F0502020204030204" pitchFamily="34" charset="0"/>
                <a:cs typeface="Calibri" panose="020F0502020204030204" pitchFamily="34" charset="0"/>
              </a:rPr>
              <a:t>Capital assets of proprietary should be reported in both the government-wide and fund financial statements. </a:t>
            </a:r>
          </a:p>
          <a:p>
            <a:pPr algn="l"/>
            <a:r>
              <a:rPr lang="en-US" sz="2000" dirty="0">
                <a:latin typeface="Calibri" panose="020F0502020204030204" pitchFamily="34" charset="0"/>
                <a:ea typeface="Calibri" panose="020F0502020204030204" pitchFamily="34" charset="0"/>
                <a:cs typeface="Calibri" panose="020F0502020204030204" pitchFamily="34" charset="0"/>
              </a:rPr>
              <a:t>Capital assets of fiduciary funds (and similar component units) should be reported only in the statement of fiduciary net position. All other capital assets of the governmental unit are general capital assets. They should not be reported as assets in governmental funds but should be reported in the governmental activities column in the government-wide statement of net position.</a:t>
            </a:r>
          </a:p>
        </p:txBody>
      </p:sp>
    </p:spTree>
    <p:extLst>
      <p:ext uri="{BB962C8B-B14F-4D97-AF65-F5344CB8AC3E}">
        <p14:creationId xmlns:p14="http://schemas.microsoft.com/office/powerpoint/2010/main" val="37761834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E9F52-93A6-7C1B-9823-3A9C07E2C36A}"/>
              </a:ext>
            </a:extLst>
          </p:cNvPr>
          <p:cNvSpPr>
            <a:spLocks noGrp="1"/>
          </p:cNvSpPr>
          <p:nvPr>
            <p:ph type="title"/>
          </p:nvPr>
        </p:nvSpPr>
        <p:spPr>
          <a:xfrm>
            <a:off x="685800" y="2438400"/>
            <a:ext cx="6348413" cy="1320800"/>
          </a:xfrm>
        </p:spPr>
        <p:txBody>
          <a:bodyPr/>
          <a:lstStyle/>
          <a:p>
            <a:pPr>
              <a:spcAft>
                <a:spcPts val="1200"/>
              </a:spcAft>
            </a:pPr>
            <a:r>
              <a:rPr lang="en-US" dirty="0"/>
              <a:t>Policies and Procedures</a:t>
            </a:r>
            <a:br>
              <a:rPr lang="en-US" dirty="0"/>
            </a:br>
            <a:r>
              <a:rPr lang="en-US" sz="2400" dirty="0"/>
              <a:t>Understand the operational aspects of capital outlay</a:t>
            </a:r>
          </a:p>
        </p:txBody>
      </p:sp>
      <p:cxnSp>
        <p:nvCxnSpPr>
          <p:cNvPr id="4" name="Straight Connector 3">
            <a:extLst>
              <a:ext uri="{FF2B5EF4-FFF2-40B4-BE49-F238E27FC236}">
                <a16:creationId xmlns:a16="http://schemas.microsoft.com/office/drawing/2014/main" id="{78F6D02F-B9BD-9895-0F68-52F918B34989}"/>
              </a:ext>
            </a:extLst>
          </p:cNvPr>
          <p:cNvCxnSpPr>
            <a:cxnSpLocks/>
          </p:cNvCxnSpPr>
          <p:nvPr/>
        </p:nvCxnSpPr>
        <p:spPr>
          <a:xfrm>
            <a:off x="685800" y="3048000"/>
            <a:ext cx="634841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75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E9F52-93A6-7C1B-9823-3A9C07E2C36A}"/>
              </a:ext>
            </a:extLst>
          </p:cNvPr>
          <p:cNvSpPr>
            <a:spLocks noGrp="1"/>
          </p:cNvSpPr>
          <p:nvPr>
            <p:ph type="title"/>
          </p:nvPr>
        </p:nvSpPr>
        <p:spPr/>
        <p:txBody>
          <a:bodyPr/>
          <a:lstStyle/>
          <a:p>
            <a:r>
              <a:rPr lang="en-US" dirty="0"/>
              <a:t>System Design and Policies</a:t>
            </a:r>
          </a:p>
        </p:txBody>
      </p:sp>
      <p:sp>
        <p:nvSpPr>
          <p:cNvPr id="3" name="Content Placeholder 2">
            <a:extLst>
              <a:ext uri="{FF2B5EF4-FFF2-40B4-BE49-F238E27FC236}">
                <a16:creationId xmlns:a16="http://schemas.microsoft.com/office/drawing/2014/main" id="{3C17C54D-F23C-4421-33ED-F7CDD488AE2E}"/>
              </a:ext>
            </a:extLst>
          </p:cNvPr>
          <p:cNvSpPr>
            <a:spLocks noGrp="1"/>
          </p:cNvSpPr>
          <p:nvPr>
            <p:ph idx="1"/>
          </p:nvPr>
        </p:nvSpPr>
        <p:spPr>
          <a:xfrm>
            <a:off x="914400" y="1600200"/>
            <a:ext cx="6400800" cy="4648200"/>
          </a:xfrm>
        </p:spPr>
        <p:txBody>
          <a:bodyPr/>
          <a:lstStyle/>
          <a:p>
            <a:pPr algn="l"/>
            <a:endParaRPr lang="en-US" sz="1200" b="0" i="0" u="none" strike="noStrike" baseline="0" dirty="0">
              <a:solidFill>
                <a:srgbClr val="000000"/>
              </a:solidFill>
              <a:latin typeface="Tahoma" panose="020B0604030504040204" pitchFamily="34" charset="0"/>
            </a:endParaRPr>
          </a:p>
          <a:p>
            <a:pPr marR="0" algn="l"/>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A capital asset system is essential to ensure that all the necessary data is </a:t>
            </a:r>
            <a:r>
              <a:rPr lang="en-US" sz="24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collected and kept current</a:t>
            </a:r>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marR="0" algn="l"/>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Asset listing can not only include items reported in financial statements, </a:t>
            </a:r>
            <a:r>
              <a:rPr lang="en-US" sz="24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but also items not capitalized </a:t>
            </a:r>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but for which information needs to be maintained to:</a:t>
            </a:r>
          </a:p>
          <a:p>
            <a:pPr lvl="1">
              <a:buFont typeface="Wingdings" panose="05000000000000000000" pitchFamily="2" charset="2"/>
              <a:buChar char="§"/>
            </a:pPr>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Ensure legal compliance</a:t>
            </a:r>
          </a:p>
          <a:p>
            <a:pPr lvl="1">
              <a:buFont typeface="Wingdings" panose="05000000000000000000" pitchFamily="2" charset="2"/>
              <a:buChar char="§"/>
            </a:pPr>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Compensate for a heightened risk of theft</a:t>
            </a:r>
          </a:p>
          <a:p>
            <a:pPr marR="0" algn="l"/>
            <a:endPar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1"/>
            <a:endParaRPr lang="en-US" b="0" i="0" u="none" strike="noStrike" baseline="0" dirty="0">
              <a:solidFill>
                <a:srgbClr val="000000"/>
              </a:solidFill>
              <a:latin typeface="Tahoma" panose="020B0604030504040204" pitchFamily="34" charset="0"/>
            </a:endParaRPr>
          </a:p>
        </p:txBody>
      </p:sp>
    </p:spTree>
    <p:extLst>
      <p:ext uri="{BB962C8B-B14F-4D97-AF65-F5344CB8AC3E}">
        <p14:creationId xmlns:p14="http://schemas.microsoft.com/office/powerpoint/2010/main" val="1589459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E9F52-93A6-7C1B-9823-3A9C07E2C36A}"/>
              </a:ext>
            </a:extLst>
          </p:cNvPr>
          <p:cNvSpPr>
            <a:spLocks noGrp="1"/>
          </p:cNvSpPr>
          <p:nvPr>
            <p:ph type="title"/>
          </p:nvPr>
        </p:nvSpPr>
        <p:spPr/>
        <p:txBody>
          <a:bodyPr/>
          <a:lstStyle/>
          <a:p>
            <a:r>
              <a:rPr lang="en-US" dirty="0"/>
              <a:t>Capital Asset Policies</a:t>
            </a:r>
          </a:p>
        </p:txBody>
      </p:sp>
      <p:sp>
        <p:nvSpPr>
          <p:cNvPr id="3" name="Content Placeholder 2">
            <a:extLst>
              <a:ext uri="{FF2B5EF4-FFF2-40B4-BE49-F238E27FC236}">
                <a16:creationId xmlns:a16="http://schemas.microsoft.com/office/drawing/2014/main" id="{3C17C54D-F23C-4421-33ED-F7CDD488AE2E}"/>
              </a:ext>
            </a:extLst>
          </p:cNvPr>
          <p:cNvSpPr>
            <a:spLocks noGrp="1"/>
          </p:cNvSpPr>
          <p:nvPr>
            <p:ph idx="1"/>
          </p:nvPr>
        </p:nvSpPr>
        <p:spPr>
          <a:xfrm>
            <a:off x="966786" y="1600200"/>
            <a:ext cx="6348414" cy="3881437"/>
          </a:xfrm>
        </p:spPr>
        <p:txBody>
          <a:bodyPr/>
          <a:lstStyle/>
          <a:p>
            <a:pPr marR="0" algn="l"/>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Capital asset policy approved by the governing body</a:t>
            </a:r>
          </a:p>
          <a:p>
            <a:pPr marR="0" algn="l"/>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GASB does not provide specific policy information</a:t>
            </a:r>
          </a:p>
          <a:p>
            <a:pPr marL="0" marR="13630" indent="0" algn="l">
              <a:buNone/>
            </a:pPr>
            <a:endParaRPr lang="en-US" sz="24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13630" indent="0" algn="l">
              <a:buNone/>
            </a:pPr>
            <a:endParaRPr lang="en-US" sz="24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13630" indent="0" algn="ctr">
              <a:buNone/>
            </a:pPr>
            <a:r>
              <a:rPr lang="en-US" sz="2400" b="1"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When establishing the capital asset policies,</a:t>
            </a:r>
          </a:p>
          <a:p>
            <a:pPr marL="0" marR="13630" indent="0" algn="ctr">
              <a:buNone/>
            </a:pPr>
            <a:r>
              <a:rPr lang="en-US" sz="2400" b="1"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one should consider the questions</a:t>
            </a:r>
          </a:p>
          <a:p>
            <a:pPr marL="0" marR="13630" indent="0" algn="ctr">
              <a:buNone/>
            </a:pPr>
            <a:r>
              <a:rPr lang="en-US" sz="2400" b="1"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on the following slides:</a:t>
            </a:r>
            <a:endParaRPr lang="en-US" sz="2400" b="0"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1"/>
            <a:endParaRPr lang="en-US" b="0" i="0" u="none" strike="noStrike" baseline="0" dirty="0">
              <a:solidFill>
                <a:srgbClr val="000000"/>
              </a:solidFill>
              <a:latin typeface="Tahoma" panose="020B0604030504040204" pitchFamily="34" charset="0"/>
            </a:endParaRPr>
          </a:p>
        </p:txBody>
      </p:sp>
      <p:pic>
        <p:nvPicPr>
          <p:cNvPr id="7" name="Graphic 6" descr="Images with solid fill">
            <a:extLst>
              <a:ext uri="{FF2B5EF4-FFF2-40B4-BE49-F238E27FC236}">
                <a16:creationId xmlns:a16="http://schemas.microsoft.com/office/drawing/2014/main" id="{BE48B771-62BC-907C-3F5B-4DAAF34FB6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1906" y="3248818"/>
            <a:ext cx="914400" cy="914400"/>
          </a:xfrm>
          <a:prstGeom prst="rect">
            <a:avLst/>
          </a:prstGeom>
        </p:spPr>
      </p:pic>
    </p:spTree>
    <p:extLst>
      <p:ext uri="{BB962C8B-B14F-4D97-AF65-F5344CB8AC3E}">
        <p14:creationId xmlns:p14="http://schemas.microsoft.com/office/powerpoint/2010/main" val="3266392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E5C716-D3B2-0CB1-596F-5E58A9E86D82}"/>
              </a:ext>
            </a:extLst>
          </p:cNvPr>
          <p:cNvSpPr/>
          <p:nvPr/>
        </p:nvSpPr>
        <p:spPr>
          <a:xfrm>
            <a:off x="5029200" y="0"/>
            <a:ext cx="41148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Picture 3">
            <a:extLst>
              <a:ext uri="{FF2B5EF4-FFF2-40B4-BE49-F238E27FC236}">
                <a16:creationId xmlns:a16="http://schemas.microsoft.com/office/drawing/2014/main" id="{FE031F4F-635F-C1DC-2950-13609B87677B}"/>
              </a:ext>
            </a:extLst>
          </p:cNvPr>
          <p:cNvPicPr>
            <a:picLocks noChangeAspect="1"/>
          </p:cNvPicPr>
          <p:nvPr/>
        </p:nvPicPr>
        <p:blipFill>
          <a:blip r:embed="rId3"/>
          <a:stretch>
            <a:fillRect/>
          </a:stretch>
        </p:blipFill>
        <p:spPr>
          <a:xfrm>
            <a:off x="6400800" y="1"/>
            <a:ext cx="2743200" cy="6858000"/>
          </a:xfrm>
          <a:prstGeom prst="rect">
            <a:avLst/>
          </a:prstGeom>
        </p:spPr>
      </p:pic>
      <p:sp>
        <p:nvSpPr>
          <p:cNvPr id="2" name="Title 1">
            <a:extLst>
              <a:ext uri="{FF2B5EF4-FFF2-40B4-BE49-F238E27FC236}">
                <a16:creationId xmlns:a16="http://schemas.microsoft.com/office/drawing/2014/main" id="{518E9F52-93A6-7C1B-9823-3A9C07E2C36A}"/>
              </a:ext>
            </a:extLst>
          </p:cNvPr>
          <p:cNvSpPr>
            <a:spLocks noGrp="1"/>
          </p:cNvSpPr>
          <p:nvPr>
            <p:ph type="title"/>
          </p:nvPr>
        </p:nvSpPr>
        <p:spPr>
          <a:xfrm>
            <a:off x="407193" y="609600"/>
            <a:ext cx="6348413" cy="1320800"/>
          </a:xfrm>
        </p:spPr>
        <p:txBody>
          <a:bodyPr/>
          <a:lstStyle/>
          <a:p>
            <a:r>
              <a:rPr lang="en-US" dirty="0"/>
              <a:t>Setting Policies - Thresholds</a:t>
            </a:r>
          </a:p>
        </p:txBody>
      </p:sp>
      <p:sp>
        <p:nvSpPr>
          <p:cNvPr id="3" name="Content Placeholder 2">
            <a:extLst>
              <a:ext uri="{FF2B5EF4-FFF2-40B4-BE49-F238E27FC236}">
                <a16:creationId xmlns:a16="http://schemas.microsoft.com/office/drawing/2014/main" id="{3C17C54D-F23C-4421-33ED-F7CDD488AE2E}"/>
              </a:ext>
            </a:extLst>
          </p:cNvPr>
          <p:cNvSpPr>
            <a:spLocks noGrp="1"/>
          </p:cNvSpPr>
          <p:nvPr>
            <p:ph idx="1"/>
          </p:nvPr>
        </p:nvSpPr>
        <p:spPr>
          <a:xfrm>
            <a:off x="914400" y="1600200"/>
            <a:ext cx="5334000" cy="4343400"/>
          </a:xfrm>
        </p:spPr>
        <p:txBody>
          <a:bodyPr/>
          <a:lstStyle/>
          <a:p>
            <a:pPr marR="0" algn="l">
              <a:spcAft>
                <a:spcPts val="1800"/>
              </a:spcAft>
            </a:pPr>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Single capitalization threshold or different thresholds for different classes</a:t>
            </a:r>
          </a:p>
          <a:p>
            <a:pPr marR="0" algn="l">
              <a:spcAft>
                <a:spcPts val="1800"/>
              </a:spcAft>
            </a:pPr>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What will be the capitalization threshold</a:t>
            </a:r>
          </a:p>
          <a:p>
            <a:pPr marR="0" algn="l">
              <a:spcAft>
                <a:spcPts val="1800"/>
              </a:spcAft>
            </a:pPr>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How will capitalization thresholds be applied (individual or group)</a:t>
            </a:r>
          </a:p>
          <a:p>
            <a:pPr lvl="1"/>
            <a:endParaRPr lang="en-US" b="0" i="0" u="none" strike="noStrike" baseline="0" dirty="0">
              <a:solidFill>
                <a:srgbClr val="000000"/>
              </a:solidFill>
              <a:latin typeface="Tahoma" panose="020B0604030504040204" pitchFamily="34" charset="0"/>
            </a:endParaRPr>
          </a:p>
        </p:txBody>
      </p:sp>
    </p:spTree>
    <p:extLst>
      <p:ext uri="{BB962C8B-B14F-4D97-AF65-F5344CB8AC3E}">
        <p14:creationId xmlns:p14="http://schemas.microsoft.com/office/powerpoint/2010/main" val="53192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ED994D0-A45F-B527-DFD0-DFC39511A560}"/>
              </a:ext>
            </a:extLst>
          </p:cNvPr>
          <p:cNvSpPr/>
          <p:nvPr/>
        </p:nvSpPr>
        <p:spPr>
          <a:xfrm>
            <a:off x="6534150" y="0"/>
            <a:ext cx="2762249"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8FC329DC-4062-FBA1-C82A-94DD67C70866}"/>
              </a:ext>
            </a:extLst>
          </p:cNvPr>
          <p:cNvSpPr/>
          <p:nvPr/>
        </p:nvSpPr>
        <p:spPr bwMode="auto">
          <a:xfrm flipH="1">
            <a:off x="8625714" y="4038600"/>
            <a:ext cx="533400" cy="2852738"/>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7C18C812-57EA-6896-578D-07267ABFD9B9}"/>
              </a:ext>
            </a:extLst>
          </p:cNvPr>
          <p:cNvSpPr/>
          <p:nvPr/>
        </p:nvSpPr>
        <p:spPr>
          <a:xfrm>
            <a:off x="5181600" y="5410200"/>
            <a:ext cx="1676400" cy="14396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074" name="Picture 2" descr="Common PCB Component Codes to Know - Free Online PCB CAD Library">
            <a:extLst>
              <a:ext uri="{FF2B5EF4-FFF2-40B4-BE49-F238E27FC236}">
                <a16:creationId xmlns:a16="http://schemas.microsoft.com/office/drawing/2014/main" id="{281E58C4-2797-0396-3F53-E1FA9273A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62249" cy="685799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39211D96-818C-9018-0325-729D1A9B3DE6}"/>
              </a:ext>
            </a:extLst>
          </p:cNvPr>
          <p:cNvSpPr>
            <a:spLocks noGrp="1"/>
          </p:cNvSpPr>
          <p:nvPr>
            <p:ph type="title"/>
          </p:nvPr>
        </p:nvSpPr>
        <p:spPr>
          <a:xfrm>
            <a:off x="2609851" y="609600"/>
            <a:ext cx="6305549" cy="1320800"/>
          </a:xfrm>
        </p:spPr>
        <p:txBody>
          <a:bodyPr/>
          <a:lstStyle/>
          <a:p>
            <a:pPr algn="r"/>
            <a:r>
              <a:rPr lang="en-US" sz="3400" dirty="0"/>
              <a:t>Setting Policies - Components</a:t>
            </a:r>
          </a:p>
        </p:txBody>
      </p:sp>
      <p:sp>
        <p:nvSpPr>
          <p:cNvPr id="3" name="Content Placeholder 2">
            <a:extLst>
              <a:ext uri="{FF2B5EF4-FFF2-40B4-BE49-F238E27FC236}">
                <a16:creationId xmlns:a16="http://schemas.microsoft.com/office/drawing/2014/main" id="{1820E49C-3E34-447F-C5D5-B7828613B3DD}"/>
              </a:ext>
            </a:extLst>
          </p:cNvPr>
          <p:cNvSpPr txBox="1">
            <a:spLocks/>
          </p:cNvSpPr>
          <p:nvPr/>
        </p:nvSpPr>
        <p:spPr bwMode="auto">
          <a:xfrm>
            <a:off x="3200400" y="1562100"/>
            <a:ext cx="552532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10680" indent="0">
              <a:spcAft>
                <a:spcPts val="1800"/>
              </a:spcAft>
              <a:buFont typeface="Wingdings 3" panose="05040102010807070707" pitchFamily="18" charset="2"/>
              <a:buNone/>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How should discrete components of larger assets be treated? Cost of a component can be:</a:t>
            </a:r>
          </a:p>
          <a:p>
            <a:pPr lvl="1">
              <a:spcAft>
                <a:spcPts val="1800"/>
              </a:spcAft>
            </a:pPr>
            <a:r>
              <a:rPr lang="en-US" sz="2200" dirty="0">
                <a:solidFill>
                  <a:srgbClr val="000000"/>
                </a:solidFill>
                <a:latin typeface="Calibri" panose="020F0502020204030204" pitchFamily="34" charset="0"/>
                <a:ea typeface="Calibri" panose="020F0502020204030204" pitchFamily="34" charset="0"/>
                <a:cs typeface="Calibri" panose="020F0502020204030204" pitchFamily="34" charset="0"/>
              </a:rPr>
              <a:t>Treated as a separate capital asset (preferable, but rarely done in practice). This is also known as “</a:t>
            </a:r>
            <a:r>
              <a:rPr lang="en-US" sz="2200" b="1" dirty="0">
                <a:solidFill>
                  <a:srgbClr val="000000"/>
                </a:solidFill>
                <a:latin typeface="Calibri" panose="020F0502020204030204" pitchFamily="34" charset="0"/>
                <a:ea typeface="Calibri" panose="020F0502020204030204" pitchFamily="34" charset="0"/>
                <a:cs typeface="Calibri" panose="020F0502020204030204" pitchFamily="34" charset="0"/>
              </a:rPr>
              <a:t>cost segregation</a:t>
            </a:r>
            <a:r>
              <a:rPr lang="en-US" sz="2200" dirty="0">
                <a:solidFill>
                  <a:srgbClr val="000000"/>
                </a:solidFill>
                <a:latin typeface="Calibri" panose="020F0502020204030204" pitchFamily="34" charset="0"/>
                <a:ea typeface="Calibri" panose="020F0502020204030204" pitchFamily="34" charset="0"/>
                <a:cs typeface="Calibri" panose="020F0502020204030204" pitchFamily="34" charset="0"/>
              </a:rPr>
              <a:t>”; or,</a:t>
            </a:r>
          </a:p>
          <a:p>
            <a:pPr lvl="1">
              <a:spcAft>
                <a:spcPts val="1800"/>
              </a:spcAft>
            </a:pPr>
            <a:r>
              <a:rPr lang="en-US" sz="2200" b="1" dirty="0">
                <a:solidFill>
                  <a:srgbClr val="000000"/>
                </a:solidFill>
                <a:latin typeface="Calibri" panose="020F0502020204030204" pitchFamily="34" charset="0"/>
                <a:ea typeface="Calibri" panose="020F0502020204030204" pitchFamily="34" charset="0"/>
                <a:cs typeface="Calibri" panose="020F0502020204030204" pitchFamily="34" charset="0"/>
              </a:rPr>
              <a:t>Included in the cost of the larger asset</a:t>
            </a:r>
            <a:r>
              <a:rPr lang="en-US" sz="2200" dirty="0">
                <a:solidFill>
                  <a:srgbClr val="000000"/>
                </a:solidFill>
                <a:latin typeface="Calibri" panose="020F0502020204030204" pitchFamily="34" charset="0"/>
                <a:ea typeface="Calibri" panose="020F0502020204030204" pitchFamily="34" charset="0"/>
                <a:cs typeface="Calibri" panose="020F0502020204030204" pitchFamily="34" charset="0"/>
              </a:rPr>
              <a:t>, with the component’s eventual replacement treated as a repair.</a:t>
            </a:r>
          </a:p>
          <a:p>
            <a:pPr lvl="1"/>
            <a:endParaRPr lang="en-US" dirty="0">
              <a:solidFill>
                <a:srgbClr val="000000"/>
              </a:solidFill>
              <a:latin typeface="Tahoma" panose="020B0604030504040204" pitchFamily="34" charset="0"/>
            </a:endParaRPr>
          </a:p>
        </p:txBody>
      </p:sp>
    </p:spTree>
    <p:extLst>
      <p:ext uri="{BB962C8B-B14F-4D97-AF65-F5344CB8AC3E}">
        <p14:creationId xmlns:p14="http://schemas.microsoft.com/office/powerpoint/2010/main" val="3926266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F37206-C83B-7ED4-5761-42D538C502D1}"/>
              </a:ext>
            </a:extLst>
          </p:cNvPr>
          <p:cNvSpPr>
            <a:spLocks noGrp="1"/>
          </p:cNvSpPr>
          <p:nvPr>
            <p:ph idx="1"/>
          </p:nvPr>
        </p:nvSpPr>
        <p:spPr>
          <a:xfrm>
            <a:off x="990600" y="1630113"/>
            <a:ext cx="5410200" cy="5029200"/>
          </a:xfrm>
        </p:spPr>
        <p:txBody>
          <a:bodyPr/>
          <a:lstStyle/>
          <a:p>
            <a:pPr marR="0" lvl="0" latinLnBrk="0">
              <a:lnSpc>
                <a:spcPct val="100000"/>
              </a:lnSpc>
              <a:tabLst>
                <a:tab pos="354965" algn="l"/>
                <a:tab pos="355600" algn="l"/>
              </a:tabLst>
              <a:defRPr/>
            </a:pPr>
            <a:r>
              <a:rPr lang="en-US" sz="2400" dirty="0">
                <a:latin typeface="Calibri" panose="020F0502020204030204" pitchFamily="34" charset="0"/>
                <a:ea typeface="Calibri" panose="020F0502020204030204" pitchFamily="34" charset="0"/>
                <a:cs typeface="Calibri" panose="020F0502020204030204" pitchFamily="34" charset="0"/>
              </a:rPr>
              <a:t>Largest asset of a local government.</a:t>
            </a:r>
          </a:p>
          <a:p>
            <a:pPr marR="119380" lvl="0" latinLnBrk="0">
              <a:lnSpc>
                <a:spcPct val="90000"/>
              </a:lnSpc>
              <a:tabLst>
                <a:tab pos="354965" algn="l"/>
                <a:tab pos="355600" algn="l"/>
              </a:tabLst>
              <a:defRPr/>
            </a:pPr>
            <a:r>
              <a:rPr lang="en-US" sz="2400" dirty="0">
                <a:latin typeface="Calibri" panose="020F0502020204030204" pitchFamily="34" charset="0"/>
                <a:ea typeface="Calibri" panose="020F0502020204030204" pitchFamily="34" charset="0"/>
                <a:cs typeface="Calibri" panose="020F0502020204030204" pitchFamily="34" charset="0"/>
              </a:rPr>
              <a:t>Tangible and intangible assets  acquired for use in operations that  benefit the local government for  more than a single fiscal period.</a:t>
            </a:r>
          </a:p>
          <a:p>
            <a:pPr marR="182245" lvl="0" latinLnBrk="0">
              <a:lnSpc>
                <a:spcPts val="2050"/>
              </a:lnSpc>
              <a:tabLst>
                <a:tab pos="354965" algn="l"/>
                <a:tab pos="355600" algn="l"/>
              </a:tabLst>
              <a:defRPr/>
            </a:pPr>
            <a:r>
              <a:rPr lang="en-US" sz="2400" dirty="0">
                <a:latin typeface="Calibri" panose="020F0502020204030204" pitchFamily="34" charset="0"/>
                <a:ea typeface="Calibri" panose="020F0502020204030204" pitchFamily="34" charset="0"/>
                <a:cs typeface="Calibri" panose="020F0502020204030204" pitchFamily="34" charset="0"/>
              </a:rPr>
              <a:t>Local governments should report  only those capital assets that they  own.</a:t>
            </a:r>
          </a:p>
          <a:p>
            <a:pPr marR="182245" lvl="0" latinLnBrk="0">
              <a:lnSpc>
                <a:spcPts val="2050"/>
              </a:lnSpc>
              <a:tabLst>
                <a:tab pos="354965" algn="l"/>
                <a:tab pos="355600" algn="l"/>
              </a:tabLst>
              <a:defRPr/>
            </a:pPr>
            <a:r>
              <a:rPr lang="en-US" sz="2400" dirty="0">
                <a:latin typeface="Calibri" panose="020F0502020204030204" pitchFamily="34" charset="0"/>
                <a:ea typeface="Calibri" panose="020F0502020204030204" pitchFamily="34" charset="0"/>
                <a:cs typeface="Calibri" panose="020F0502020204030204" pitchFamily="34" charset="0"/>
              </a:rPr>
              <a:t>Leases, although now accounted for under GASB 87, should be subject to make of the same internal controls as capital assets</a:t>
            </a:r>
          </a:p>
          <a:p>
            <a:pPr marL="354965" marR="63500" lvl="0" indent="-342900" algn="just" defTabSz="914400" rtl="0" eaLnBrk="1" fontAlgn="auto" latinLnBrk="0" hangingPunct="1">
              <a:lnSpc>
                <a:spcPts val="2050"/>
              </a:lnSpc>
              <a:spcBef>
                <a:spcPts val="459"/>
              </a:spcBef>
              <a:spcAft>
                <a:spcPts val="0"/>
              </a:spcAft>
              <a:buClrTx/>
              <a:buSzTx/>
              <a:buFont typeface="Arial"/>
              <a:buChar char="•"/>
              <a:tabLst>
                <a:tab pos="355600" algn="l"/>
              </a:tabLst>
              <a:defRPr/>
            </a:pPr>
            <a:endParaRPr kumimoji="0" lang="en-US" sz="19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 name="Title 1">
            <a:extLst>
              <a:ext uri="{FF2B5EF4-FFF2-40B4-BE49-F238E27FC236}">
                <a16:creationId xmlns:a16="http://schemas.microsoft.com/office/drawing/2014/main" id="{734C6DAE-B4B2-F285-1AF7-A607F15EB23C}"/>
              </a:ext>
            </a:extLst>
          </p:cNvPr>
          <p:cNvSpPr>
            <a:spLocks noGrp="1"/>
          </p:cNvSpPr>
          <p:nvPr>
            <p:ph type="title"/>
          </p:nvPr>
        </p:nvSpPr>
        <p:spPr>
          <a:xfrm>
            <a:off x="533400" y="685800"/>
            <a:ext cx="6629400" cy="1320800"/>
          </a:xfrm>
        </p:spPr>
        <p:txBody>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en-US" b="1" dirty="0"/>
              <a:t>Capital Assets - Definition</a:t>
            </a:r>
            <a:br>
              <a:rPr kumimoji="0" lang="en-US" sz="3400" b="1" i="0" u="none" strike="noStrike" kern="0" cap="none" spc="-10" normalizeH="0" baseline="0" noProof="0" dirty="0">
                <a:ln>
                  <a:noFill/>
                </a:ln>
                <a:effectLst/>
                <a:uLnTx/>
                <a:uFillTx/>
                <a:latin typeface="Calibri"/>
                <a:ea typeface="+mj-ea"/>
                <a:cs typeface="Calibri"/>
              </a:rPr>
            </a:br>
            <a:br>
              <a:rPr kumimoji="0" lang="en-US" sz="1800" b="0" i="0" u="none" strike="noStrike" kern="1200" cap="none" spc="0" normalizeH="0" baseline="0" noProof="0" dirty="0">
                <a:ln>
                  <a:noFill/>
                </a:ln>
                <a:solidFill>
                  <a:prstClr val="black"/>
                </a:solidFill>
                <a:effectLst/>
                <a:uLnTx/>
                <a:uFillTx/>
                <a:latin typeface="Calibri"/>
                <a:ea typeface="+mn-ea"/>
                <a:cs typeface="Calibri"/>
              </a:rPr>
            </a:br>
            <a:endParaRPr lang="en-US" dirty="0"/>
          </a:p>
        </p:txBody>
      </p:sp>
      <p:sp>
        <p:nvSpPr>
          <p:cNvPr id="4" name="Rectangle 3">
            <a:extLst>
              <a:ext uri="{FF2B5EF4-FFF2-40B4-BE49-F238E27FC236}">
                <a16:creationId xmlns:a16="http://schemas.microsoft.com/office/drawing/2014/main" id="{E4D409EC-8E6E-4325-415C-EBD586967C68}"/>
              </a:ext>
            </a:extLst>
          </p:cNvPr>
          <p:cNvSpPr/>
          <p:nvPr/>
        </p:nvSpPr>
        <p:spPr>
          <a:xfrm>
            <a:off x="5181600" y="5410200"/>
            <a:ext cx="1676400" cy="14396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26" name="Picture 2">
            <a:extLst>
              <a:ext uri="{FF2B5EF4-FFF2-40B4-BE49-F238E27FC236}">
                <a16:creationId xmlns:a16="http://schemas.microsoft.com/office/drawing/2014/main" id="{1C11DCFF-A3D5-DBB5-6583-9937EB672A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0"/>
            <a:ext cx="228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533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E5C716-D3B2-0CB1-596F-5E58A9E86D82}"/>
              </a:ext>
            </a:extLst>
          </p:cNvPr>
          <p:cNvSpPr/>
          <p:nvPr/>
        </p:nvSpPr>
        <p:spPr>
          <a:xfrm>
            <a:off x="5029200" y="0"/>
            <a:ext cx="41148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518E9F52-93A6-7C1B-9823-3A9C07E2C36A}"/>
              </a:ext>
            </a:extLst>
          </p:cNvPr>
          <p:cNvSpPr>
            <a:spLocks noGrp="1"/>
          </p:cNvSpPr>
          <p:nvPr>
            <p:ph type="title"/>
          </p:nvPr>
        </p:nvSpPr>
        <p:spPr/>
        <p:txBody>
          <a:bodyPr/>
          <a:lstStyle/>
          <a:p>
            <a:r>
              <a:rPr lang="en-US" dirty="0"/>
              <a:t>Setting Policies - Donations</a:t>
            </a:r>
          </a:p>
        </p:txBody>
      </p:sp>
      <p:sp>
        <p:nvSpPr>
          <p:cNvPr id="7" name="Content Placeholder 2">
            <a:extLst>
              <a:ext uri="{FF2B5EF4-FFF2-40B4-BE49-F238E27FC236}">
                <a16:creationId xmlns:a16="http://schemas.microsoft.com/office/drawing/2014/main" id="{D9FAAC99-EA8E-0CA0-0329-7706F29995AC}"/>
              </a:ext>
            </a:extLst>
          </p:cNvPr>
          <p:cNvSpPr txBox="1">
            <a:spLocks/>
          </p:cNvSpPr>
          <p:nvPr/>
        </p:nvSpPr>
        <p:spPr bwMode="auto">
          <a:xfrm>
            <a:off x="914400" y="1600200"/>
            <a:ext cx="5410200"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Aft>
                <a:spcPts val="1800"/>
              </a:spcAft>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How and when do you determine a donation has occurred?</a:t>
            </a:r>
          </a:p>
          <a:p>
            <a:pPr>
              <a:spcAft>
                <a:spcPts val="1800"/>
              </a:spcAft>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How should </a:t>
            </a: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fair value </a:t>
            </a: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be determined for donated capital assets? </a:t>
            </a:r>
          </a:p>
          <a:p>
            <a:pPr lvl="1">
              <a:spcAft>
                <a:spcPts val="1800"/>
              </a:spcAft>
              <a:buFont typeface="Wingdings" panose="05000000000000000000" pitchFamily="2" charset="2"/>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What methodology will be used?</a:t>
            </a:r>
          </a:p>
          <a:p>
            <a:pPr lvl="1">
              <a:spcAft>
                <a:spcPts val="1800"/>
              </a:spcAft>
              <a:buFont typeface="Wingdings" panose="05000000000000000000" pitchFamily="2" charset="2"/>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How do you determine fair value?</a:t>
            </a:r>
          </a:p>
          <a:p>
            <a:pPr lvl="1">
              <a:spcAft>
                <a:spcPts val="1800"/>
              </a:spcAft>
              <a:buFont typeface="Wingdings" panose="05000000000000000000" pitchFamily="2" charset="2"/>
              <a:buChar char="§"/>
            </a:pP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Who </a:t>
            </a: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will be charged with making and documenting estimated of fair value?</a:t>
            </a:r>
          </a:p>
          <a:p>
            <a:endParaRPr lang="en-US" sz="2400" u="sng"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1"/>
            <a:endParaRPr lang="en-US" dirty="0">
              <a:solidFill>
                <a:srgbClr val="000000"/>
              </a:solidFill>
              <a:latin typeface="Tahoma" panose="020B0604030504040204" pitchFamily="34" charset="0"/>
            </a:endParaRPr>
          </a:p>
        </p:txBody>
      </p:sp>
      <p:pic>
        <p:nvPicPr>
          <p:cNvPr id="9" name="Picture 8">
            <a:extLst>
              <a:ext uri="{FF2B5EF4-FFF2-40B4-BE49-F238E27FC236}">
                <a16:creationId xmlns:a16="http://schemas.microsoft.com/office/drawing/2014/main" id="{5641AB90-6B74-8907-1E0C-8FC0C7E379DF}"/>
              </a:ext>
            </a:extLst>
          </p:cNvPr>
          <p:cNvPicPr>
            <a:picLocks noChangeAspect="1"/>
          </p:cNvPicPr>
          <p:nvPr/>
        </p:nvPicPr>
        <p:blipFill rotWithShape="1">
          <a:blip r:embed="rId3"/>
          <a:srcRect l="-14118" r="14118"/>
          <a:stretch/>
        </p:blipFill>
        <p:spPr>
          <a:xfrm>
            <a:off x="5981700" y="-28576"/>
            <a:ext cx="3695700" cy="6886575"/>
          </a:xfrm>
          <a:prstGeom prst="rect">
            <a:avLst/>
          </a:prstGeom>
        </p:spPr>
      </p:pic>
    </p:spTree>
    <p:extLst>
      <p:ext uri="{BB962C8B-B14F-4D97-AF65-F5344CB8AC3E}">
        <p14:creationId xmlns:p14="http://schemas.microsoft.com/office/powerpoint/2010/main" val="26921007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E9F52-93A6-7C1B-9823-3A9C07E2C36A}"/>
              </a:ext>
            </a:extLst>
          </p:cNvPr>
          <p:cNvSpPr>
            <a:spLocks noGrp="1"/>
          </p:cNvSpPr>
          <p:nvPr>
            <p:ph type="title"/>
          </p:nvPr>
        </p:nvSpPr>
        <p:spPr>
          <a:xfrm>
            <a:off x="609600" y="609600"/>
            <a:ext cx="6781800" cy="1320800"/>
          </a:xfrm>
        </p:spPr>
        <p:txBody>
          <a:bodyPr/>
          <a:lstStyle/>
          <a:p>
            <a:r>
              <a:rPr lang="en-US" dirty="0"/>
              <a:t>Setting Policies – Major Classes</a:t>
            </a:r>
          </a:p>
        </p:txBody>
      </p:sp>
      <p:sp>
        <p:nvSpPr>
          <p:cNvPr id="3" name="Content Placeholder 2">
            <a:extLst>
              <a:ext uri="{FF2B5EF4-FFF2-40B4-BE49-F238E27FC236}">
                <a16:creationId xmlns:a16="http://schemas.microsoft.com/office/drawing/2014/main" id="{3C17C54D-F23C-4421-33ED-F7CDD488AE2E}"/>
              </a:ext>
            </a:extLst>
          </p:cNvPr>
          <p:cNvSpPr>
            <a:spLocks noGrp="1"/>
          </p:cNvSpPr>
          <p:nvPr>
            <p:ph idx="1"/>
          </p:nvPr>
        </p:nvSpPr>
        <p:spPr>
          <a:xfrm>
            <a:off x="952500" y="1600200"/>
            <a:ext cx="6362700" cy="3881437"/>
          </a:xfrm>
        </p:spPr>
        <p:txBody>
          <a:bodyPr/>
          <a:lstStyle/>
          <a:p>
            <a:pPr marL="0" marR="15770" indent="0" algn="l">
              <a:buNone/>
            </a:pPr>
            <a:r>
              <a:rPr lang="en-US" sz="26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What major classes of capital assets should be used?</a:t>
            </a:r>
          </a:p>
          <a:p>
            <a:pPr marR="15770">
              <a:spcAft>
                <a:spcPts val="1200"/>
              </a:spcAft>
            </a:pPr>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What will the Major Classes be?</a:t>
            </a:r>
          </a:p>
          <a:p>
            <a:pPr marR="15770" lvl="1">
              <a:spcAft>
                <a:spcPts val="1200"/>
              </a:spcAft>
              <a:buFont typeface="Wingdings" panose="05000000000000000000" pitchFamily="2" charset="2"/>
              <a:buChar char="§"/>
            </a:pPr>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Land</a:t>
            </a: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R="15770" lvl="1">
              <a:spcAft>
                <a:spcPts val="1200"/>
              </a:spcAft>
              <a:buFont typeface="Wingdings" panose="05000000000000000000" pitchFamily="2" charset="2"/>
              <a:buChar char="§"/>
            </a:pPr>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Buildings, Improvements (Fences, etc.), Furnishings &amp; Equipment, Infrastructure, Construction in Progress, Other…..</a:t>
            </a:r>
          </a:p>
          <a:p>
            <a:pPr marR="15770">
              <a:spcAft>
                <a:spcPts val="1200"/>
              </a:spcAft>
            </a:pPr>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Which specific items will be reported in each class?</a:t>
            </a:r>
          </a:p>
          <a:p>
            <a:pPr marR="0" algn="l"/>
            <a:endParaRPr lang="en-US" sz="2400" b="0" i="0" u="sng"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1"/>
            <a:endParaRPr lang="en-US" b="0" i="0" u="none" strike="noStrike" baseline="0" dirty="0">
              <a:solidFill>
                <a:srgbClr val="000000"/>
              </a:solidFill>
              <a:latin typeface="Tahoma" panose="020B0604030504040204" pitchFamily="34" charset="0"/>
            </a:endParaRPr>
          </a:p>
        </p:txBody>
      </p:sp>
    </p:spTree>
    <p:extLst>
      <p:ext uri="{BB962C8B-B14F-4D97-AF65-F5344CB8AC3E}">
        <p14:creationId xmlns:p14="http://schemas.microsoft.com/office/powerpoint/2010/main" val="21272387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E9F52-93A6-7C1B-9823-3A9C07E2C36A}"/>
              </a:ext>
            </a:extLst>
          </p:cNvPr>
          <p:cNvSpPr>
            <a:spLocks noGrp="1"/>
          </p:cNvSpPr>
          <p:nvPr>
            <p:ph type="title"/>
          </p:nvPr>
        </p:nvSpPr>
        <p:spPr>
          <a:xfrm>
            <a:off x="609600" y="609600"/>
            <a:ext cx="6629400" cy="1320800"/>
          </a:xfrm>
        </p:spPr>
        <p:txBody>
          <a:bodyPr/>
          <a:lstStyle/>
          <a:p>
            <a:r>
              <a:rPr lang="en-US" dirty="0"/>
              <a:t>Setting Policies – Depreciation</a:t>
            </a:r>
          </a:p>
        </p:txBody>
      </p:sp>
      <p:sp>
        <p:nvSpPr>
          <p:cNvPr id="3" name="Content Placeholder 2">
            <a:extLst>
              <a:ext uri="{FF2B5EF4-FFF2-40B4-BE49-F238E27FC236}">
                <a16:creationId xmlns:a16="http://schemas.microsoft.com/office/drawing/2014/main" id="{3C17C54D-F23C-4421-33ED-F7CDD488AE2E}"/>
              </a:ext>
            </a:extLst>
          </p:cNvPr>
          <p:cNvSpPr>
            <a:spLocks noGrp="1"/>
          </p:cNvSpPr>
          <p:nvPr>
            <p:ph idx="1"/>
          </p:nvPr>
        </p:nvSpPr>
        <p:spPr>
          <a:xfrm>
            <a:off x="914400" y="1600200"/>
            <a:ext cx="6400799" cy="3881437"/>
          </a:xfrm>
        </p:spPr>
        <p:txBody>
          <a:bodyPr/>
          <a:lstStyle/>
          <a:p>
            <a:pPr marL="0" marR="11420" indent="0" algn="l">
              <a:buNone/>
            </a:pPr>
            <a:r>
              <a:rPr lang="en-US" sz="24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Which items should be depreciated or amortized and how?</a:t>
            </a:r>
          </a:p>
          <a:p>
            <a:pPr marR="11680" algn="l"/>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Capital assets must be depreciated or amortized unless they have an indefinite useful life:</a:t>
            </a:r>
          </a:p>
          <a:p>
            <a:pPr marR="0" lvl="1" algn="l">
              <a:buFont typeface="Wingdings" panose="05000000000000000000" pitchFamily="2" charset="2"/>
              <a:buChar char="§"/>
            </a:pPr>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Land</a:t>
            </a:r>
          </a:p>
          <a:p>
            <a:pPr marR="0" lvl="1" algn="l">
              <a:buFont typeface="Wingdings" panose="05000000000000000000" pitchFamily="2" charset="2"/>
              <a:buChar char="§"/>
            </a:pPr>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Construction in Progress</a:t>
            </a:r>
          </a:p>
          <a:p>
            <a:pPr marR="0" lvl="1" algn="l">
              <a:buFont typeface="Wingdings" panose="05000000000000000000" pitchFamily="2" charset="2"/>
              <a:buChar char="§"/>
            </a:pPr>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Networks or subsystems of infrastructure assets for which the government has qualified for, and elected to use the modified approach</a:t>
            </a:r>
          </a:p>
          <a:p>
            <a:pPr marR="0" algn="l"/>
            <a:endParaRPr lang="en-US" sz="1800" b="0" i="0" u="sng" strike="noStrike" baseline="0" dirty="0">
              <a:solidFill>
                <a:srgbClr val="000000"/>
              </a:solidFill>
              <a:latin typeface="Tahoma" panose="020B0604030504040204" pitchFamily="34" charset="0"/>
            </a:endParaRPr>
          </a:p>
          <a:p>
            <a:pPr lvl="1"/>
            <a:endParaRPr lang="en-US" b="0" i="0" u="none" strike="noStrike" baseline="0" dirty="0">
              <a:solidFill>
                <a:srgbClr val="000000"/>
              </a:solidFill>
              <a:latin typeface="Tahoma" panose="020B0604030504040204" pitchFamily="34" charset="0"/>
            </a:endParaRPr>
          </a:p>
        </p:txBody>
      </p:sp>
    </p:spTree>
    <p:extLst>
      <p:ext uri="{BB962C8B-B14F-4D97-AF65-F5344CB8AC3E}">
        <p14:creationId xmlns:p14="http://schemas.microsoft.com/office/powerpoint/2010/main" val="34668063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E9F52-93A6-7C1B-9823-3A9C07E2C36A}"/>
              </a:ext>
            </a:extLst>
          </p:cNvPr>
          <p:cNvSpPr>
            <a:spLocks noGrp="1"/>
          </p:cNvSpPr>
          <p:nvPr>
            <p:ph type="title"/>
          </p:nvPr>
        </p:nvSpPr>
        <p:spPr>
          <a:xfrm>
            <a:off x="609600" y="609600"/>
            <a:ext cx="6553200" cy="1320800"/>
          </a:xfrm>
        </p:spPr>
        <p:txBody>
          <a:bodyPr/>
          <a:lstStyle/>
          <a:p>
            <a:r>
              <a:rPr lang="en-US" dirty="0"/>
              <a:t>Setting Policies – Depreciation</a:t>
            </a:r>
          </a:p>
        </p:txBody>
      </p:sp>
      <p:sp>
        <p:nvSpPr>
          <p:cNvPr id="3" name="Content Placeholder 2">
            <a:extLst>
              <a:ext uri="{FF2B5EF4-FFF2-40B4-BE49-F238E27FC236}">
                <a16:creationId xmlns:a16="http://schemas.microsoft.com/office/drawing/2014/main" id="{3C17C54D-F23C-4421-33ED-F7CDD488AE2E}"/>
              </a:ext>
            </a:extLst>
          </p:cNvPr>
          <p:cNvSpPr>
            <a:spLocks noGrp="1"/>
          </p:cNvSpPr>
          <p:nvPr>
            <p:ph idx="1"/>
          </p:nvPr>
        </p:nvSpPr>
        <p:spPr>
          <a:xfrm>
            <a:off x="914400" y="1600200"/>
            <a:ext cx="6476999" cy="3881437"/>
          </a:xfrm>
        </p:spPr>
        <p:txBody>
          <a:bodyPr/>
          <a:lstStyle/>
          <a:p>
            <a:pPr marR="0" algn="l"/>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Will useful lives be estimated for </a:t>
            </a:r>
            <a:r>
              <a:rPr lang="en-US" sz="24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individual </a:t>
            </a:r>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assets or </a:t>
            </a:r>
            <a:r>
              <a:rPr lang="en-US" sz="24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major </a:t>
            </a:r>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classes?</a:t>
            </a:r>
          </a:p>
          <a:p>
            <a:pPr marR="0" algn="l"/>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What will be the basis for those estimates?</a:t>
            </a:r>
          </a:p>
          <a:p>
            <a:pPr marR="0" algn="l"/>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How will the reasonableness of estimates be evaluated on an ongoing basis?</a:t>
            </a:r>
          </a:p>
          <a:p>
            <a:pPr marR="0" algn="l"/>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What </a:t>
            </a:r>
            <a:r>
              <a:rPr lang="en-US" sz="24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method </a:t>
            </a:r>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will be used to calculate depreciation?</a:t>
            </a:r>
          </a:p>
          <a:p>
            <a:pPr marR="0" algn="l"/>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Will depreciation be applied to individual (component) items or groups of items?</a:t>
            </a:r>
          </a:p>
          <a:p>
            <a:pPr marR="0" algn="l"/>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How will depreciation be applied to partial years?</a:t>
            </a:r>
          </a:p>
          <a:p>
            <a:pPr marR="0" algn="l"/>
            <a:endParaRPr lang="en-US" sz="1800" b="0" i="0" u="sng" strike="noStrike" baseline="0" dirty="0">
              <a:solidFill>
                <a:srgbClr val="000000"/>
              </a:solidFill>
              <a:latin typeface="Tahoma" panose="020B0604030504040204" pitchFamily="34" charset="0"/>
            </a:endParaRPr>
          </a:p>
          <a:p>
            <a:pPr lvl="1"/>
            <a:endParaRPr lang="en-US" b="0" i="0" u="none" strike="noStrike" baseline="0" dirty="0">
              <a:solidFill>
                <a:srgbClr val="000000"/>
              </a:solidFill>
              <a:latin typeface="Tahoma" panose="020B0604030504040204" pitchFamily="34" charset="0"/>
            </a:endParaRPr>
          </a:p>
        </p:txBody>
      </p:sp>
    </p:spTree>
    <p:extLst>
      <p:ext uri="{BB962C8B-B14F-4D97-AF65-F5344CB8AC3E}">
        <p14:creationId xmlns:p14="http://schemas.microsoft.com/office/powerpoint/2010/main" val="12819002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E9F52-93A6-7C1B-9823-3A9C07E2C36A}"/>
              </a:ext>
            </a:extLst>
          </p:cNvPr>
          <p:cNvSpPr>
            <a:spLocks noGrp="1"/>
          </p:cNvSpPr>
          <p:nvPr>
            <p:ph type="title"/>
          </p:nvPr>
        </p:nvSpPr>
        <p:spPr/>
        <p:txBody>
          <a:bodyPr/>
          <a:lstStyle/>
          <a:p>
            <a:r>
              <a:rPr lang="en-US" dirty="0"/>
              <a:t>Setting Policies – Impairments</a:t>
            </a:r>
          </a:p>
        </p:txBody>
      </p:sp>
      <p:sp>
        <p:nvSpPr>
          <p:cNvPr id="3" name="Content Placeholder 2">
            <a:extLst>
              <a:ext uri="{FF2B5EF4-FFF2-40B4-BE49-F238E27FC236}">
                <a16:creationId xmlns:a16="http://schemas.microsoft.com/office/drawing/2014/main" id="{3C17C54D-F23C-4421-33ED-F7CDD488AE2E}"/>
              </a:ext>
            </a:extLst>
          </p:cNvPr>
          <p:cNvSpPr>
            <a:spLocks noGrp="1"/>
          </p:cNvSpPr>
          <p:nvPr>
            <p:ph idx="1"/>
          </p:nvPr>
        </p:nvSpPr>
        <p:spPr>
          <a:xfrm>
            <a:off x="966786" y="1600200"/>
            <a:ext cx="6348413" cy="3881437"/>
          </a:xfrm>
        </p:spPr>
        <p:txBody>
          <a:bodyPr/>
          <a:lstStyle/>
          <a:p>
            <a:pPr marL="0" marR="72180" indent="0" algn="l">
              <a:buNone/>
            </a:pPr>
            <a:r>
              <a:rPr lang="en-US" sz="26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What is an impairment?</a:t>
            </a:r>
          </a:p>
          <a:p>
            <a:pPr marR="72180"/>
            <a:r>
              <a:rPr lang="en-US" sz="2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A decline in service value that must be </a:t>
            </a:r>
            <a:r>
              <a:rPr lang="en-US" sz="20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both </a:t>
            </a:r>
            <a:r>
              <a:rPr lang="en-US" sz="2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of the following:</a:t>
            </a:r>
          </a:p>
          <a:p>
            <a:pPr marR="72180" lvl="1">
              <a:buFont typeface="Wingdings" panose="05000000000000000000" pitchFamily="2" charset="2"/>
              <a:buChar char="§"/>
            </a:pPr>
            <a:r>
              <a:rPr lang="en-US" sz="2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Significant (in relation to its utility)</a:t>
            </a:r>
          </a:p>
          <a:p>
            <a:pPr marR="72180" lvl="1">
              <a:buFont typeface="Wingdings" panose="05000000000000000000" pitchFamily="2" charset="2"/>
              <a:buChar char="§"/>
            </a:pPr>
            <a:r>
              <a:rPr lang="en-US" sz="2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Unexpected (not foreseeable)</a:t>
            </a:r>
          </a:p>
          <a:p>
            <a:pPr marR="72180"/>
            <a:r>
              <a:rPr lang="en-US" sz="2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The decline must be </a:t>
            </a:r>
            <a:r>
              <a:rPr lang="en-US" sz="20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permanent</a:t>
            </a:r>
            <a:r>
              <a:rPr lang="en-US" sz="2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and not temporary.</a:t>
            </a:r>
          </a:p>
          <a:p>
            <a:pPr marR="72180" lvl="1">
              <a:buFont typeface="Wingdings" panose="05000000000000000000" pitchFamily="2" charset="2"/>
              <a:buChar char="§"/>
            </a:pPr>
            <a:r>
              <a:rPr lang="en-US" sz="2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School is 5 years old =&gt; to be used as storage for a year?</a:t>
            </a:r>
          </a:p>
          <a:p>
            <a:pPr marR="0" lvl="1" algn="l">
              <a:buFont typeface="Wingdings" panose="05000000000000000000" pitchFamily="2" charset="2"/>
              <a:buChar char="§"/>
            </a:pPr>
            <a:r>
              <a:rPr lang="en-US" sz="2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School is 5 years old =&gt; to be used as storage forever?</a:t>
            </a:r>
          </a:p>
          <a:p>
            <a:pPr marR="0" algn="l"/>
            <a:r>
              <a:rPr lang="en-US" sz="2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Burden of proof on the government to prove it is temporary</a:t>
            </a:r>
          </a:p>
          <a:p>
            <a:pPr marR="0" algn="l"/>
            <a:endParaRPr lang="en-US" sz="2000" b="0" i="0" u="sng"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1"/>
            <a:endParaRPr lang="en-US" b="0" i="0" u="none" strike="noStrike" baseline="0" dirty="0">
              <a:solidFill>
                <a:srgbClr val="000000"/>
              </a:solidFill>
              <a:latin typeface="Tahoma" panose="020B0604030504040204" pitchFamily="34" charset="0"/>
            </a:endParaRPr>
          </a:p>
        </p:txBody>
      </p:sp>
    </p:spTree>
    <p:extLst>
      <p:ext uri="{BB962C8B-B14F-4D97-AF65-F5344CB8AC3E}">
        <p14:creationId xmlns:p14="http://schemas.microsoft.com/office/powerpoint/2010/main" val="5777507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E9F52-93A6-7C1B-9823-3A9C07E2C36A}"/>
              </a:ext>
            </a:extLst>
          </p:cNvPr>
          <p:cNvSpPr>
            <a:spLocks noGrp="1"/>
          </p:cNvSpPr>
          <p:nvPr>
            <p:ph type="title"/>
          </p:nvPr>
        </p:nvSpPr>
        <p:spPr/>
        <p:txBody>
          <a:bodyPr/>
          <a:lstStyle/>
          <a:p>
            <a:r>
              <a:rPr lang="en-US" dirty="0"/>
              <a:t>Setting Policies – Impairments</a:t>
            </a:r>
          </a:p>
        </p:txBody>
      </p:sp>
      <p:sp>
        <p:nvSpPr>
          <p:cNvPr id="3" name="Content Placeholder 2">
            <a:extLst>
              <a:ext uri="{FF2B5EF4-FFF2-40B4-BE49-F238E27FC236}">
                <a16:creationId xmlns:a16="http://schemas.microsoft.com/office/drawing/2014/main" id="{3C17C54D-F23C-4421-33ED-F7CDD488AE2E}"/>
              </a:ext>
            </a:extLst>
          </p:cNvPr>
          <p:cNvSpPr>
            <a:spLocks noGrp="1"/>
          </p:cNvSpPr>
          <p:nvPr>
            <p:ph idx="1"/>
          </p:nvPr>
        </p:nvSpPr>
        <p:spPr>
          <a:xfrm>
            <a:off x="914400" y="1600200"/>
            <a:ext cx="6477000" cy="4648200"/>
          </a:xfrm>
        </p:spPr>
        <p:txBody>
          <a:bodyPr/>
          <a:lstStyle/>
          <a:p>
            <a:pPr marL="0" indent="0">
              <a:lnSpc>
                <a:spcPct val="100000"/>
              </a:lnSpc>
              <a:spcBef>
                <a:spcPts val="1395"/>
              </a:spcBef>
              <a:buNone/>
            </a:pPr>
            <a:r>
              <a:rPr lang="en-US" sz="2500" b="1" spc="-10" dirty="0">
                <a:latin typeface="Calibri" panose="020F0502020204030204" pitchFamily="34" charset="0"/>
                <a:ea typeface="Calibri" panose="020F0502020204030204" pitchFamily="34" charset="0"/>
                <a:cs typeface="Calibri" panose="020F0502020204030204" pitchFamily="34" charset="0"/>
              </a:rPr>
              <a:t>Events </a:t>
            </a:r>
            <a:r>
              <a:rPr lang="en-US" sz="2500" b="1" spc="-5" dirty="0">
                <a:latin typeface="Calibri" panose="020F0502020204030204" pitchFamily="34" charset="0"/>
                <a:ea typeface="Calibri" panose="020F0502020204030204" pitchFamily="34" charset="0"/>
                <a:cs typeface="Calibri" panose="020F0502020204030204" pitchFamily="34" charset="0"/>
              </a:rPr>
              <a:t>or </a:t>
            </a:r>
            <a:r>
              <a:rPr lang="en-US" sz="2500" b="1" spc="-10" dirty="0">
                <a:latin typeface="Calibri" panose="020F0502020204030204" pitchFamily="34" charset="0"/>
                <a:ea typeface="Calibri" panose="020F0502020204030204" pitchFamily="34" charset="0"/>
                <a:cs typeface="Calibri" panose="020F0502020204030204" pitchFamily="34" charset="0"/>
              </a:rPr>
              <a:t>circumstances </a:t>
            </a:r>
            <a:r>
              <a:rPr lang="en-US" sz="2500" b="1" spc="-5" dirty="0">
                <a:latin typeface="Calibri" panose="020F0502020204030204" pitchFamily="34" charset="0"/>
                <a:ea typeface="Calibri" panose="020F0502020204030204" pitchFamily="34" charset="0"/>
                <a:cs typeface="Calibri" panose="020F0502020204030204" pitchFamily="34" charset="0"/>
              </a:rPr>
              <a:t>should be</a:t>
            </a:r>
            <a:r>
              <a:rPr lang="en-US" sz="2500" b="1" spc="105" dirty="0">
                <a:latin typeface="Calibri" panose="020F0502020204030204" pitchFamily="34" charset="0"/>
                <a:ea typeface="Calibri" panose="020F0502020204030204" pitchFamily="34" charset="0"/>
                <a:cs typeface="Calibri" panose="020F0502020204030204" pitchFamily="34" charset="0"/>
              </a:rPr>
              <a:t> </a:t>
            </a:r>
            <a:r>
              <a:rPr lang="en-US" sz="2500" b="1" spc="-10" dirty="0">
                <a:latin typeface="Calibri" panose="020F0502020204030204" pitchFamily="34" charset="0"/>
                <a:ea typeface="Calibri" panose="020F0502020204030204" pitchFamily="34" charset="0"/>
                <a:cs typeface="Calibri" panose="020F0502020204030204" pitchFamily="34" charset="0"/>
              </a:rPr>
              <a:t>prominent?</a:t>
            </a:r>
            <a:endParaRPr lang="en-US" sz="2500" b="1" dirty="0">
              <a:latin typeface="Calibri" panose="020F0502020204030204" pitchFamily="34" charset="0"/>
              <a:ea typeface="Calibri" panose="020F0502020204030204" pitchFamily="34" charset="0"/>
              <a:cs typeface="Calibri" panose="020F0502020204030204" pitchFamily="34" charset="0"/>
            </a:endParaRPr>
          </a:p>
          <a:p>
            <a:pPr marL="355600" marR="5080">
              <a:spcBef>
                <a:spcPts val="1295"/>
              </a:spcBef>
              <a:buSzPct val="50000"/>
              <a:tabLst>
                <a:tab pos="354965" algn="l"/>
                <a:tab pos="355600" algn="l"/>
              </a:tabLst>
            </a:pPr>
            <a:r>
              <a:rPr lang="en-US" sz="2200" spc="-5" dirty="0">
                <a:latin typeface="Calibri" panose="020F0502020204030204" pitchFamily="34" charset="0"/>
                <a:ea typeface="Calibri" panose="020F0502020204030204" pitchFamily="34" charset="0"/>
                <a:cs typeface="Calibri" panose="020F0502020204030204" pitchFamily="34" charset="0"/>
              </a:rPr>
              <a:t>Discussions by </a:t>
            </a:r>
            <a:r>
              <a:rPr lang="en-US" sz="2200" spc="-10" dirty="0">
                <a:latin typeface="Calibri" panose="020F0502020204030204" pitchFamily="34" charset="0"/>
                <a:ea typeface="Calibri" panose="020F0502020204030204" pitchFamily="34" charset="0"/>
                <a:cs typeface="Calibri" panose="020F0502020204030204" pitchFamily="34" charset="0"/>
              </a:rPr>
              <a:t>governing board, </a:t>
            </a:r>
            <a:r>
              <a:rPr lang="en-US" sz="2200" spc="-5" dirty="0">
                <a:latin typeface="Calibri" panose="020F0502020204030204" pitchFamily="34" charset="0"/>
                <a:ea typeface="Calibri" panose="020F0502020204030204" pitchFamily="34" charset="0"/>
                <a:cs typeface="Calibri" panose="020F0502020204030204" pitchFamily="34" charset="0"/>
              </a:rPr>
              <a:t>management and media. Examples:</a:t>
            </a:r>
            <a:endParaRPr lang="en-US" sz="2200" dirty="0">
              <a:latin typeface="Calibri" panose="020F0502020204030204" pitchFamily="34" charset="0"/>
              <a:ea typeface="Calibri" panose="020F0502020204030204" pitchFamily="34" charset="0"/>
              <a:cs typeface="Calibri" panose="020F0502020204030204" pitchFamily="34" charset="0"/>
            </a:endParaRPr>
          </a:p>
          <a:p>
            <a:pPr marL="812800" marR="5080" lvl="1" indent="-342900">
              <a:spcBef>
                <a:spcPts val="1295"/>
              </a:spcBef>
              <a:buFont typeface="Wingdings" panose="05000000000000000000" pitchFamily="2" charset="2"/>
              <a:buChar char="§"/>
              <a:tabLst>
                <a:tab pos="354965" algn="l"/>
                <a:tab pos="355600" algn="l"/>
              </a:tabLst>
            </a:pPr>
            <a:r>
              <a:rPr lang="en-US" sz="2200" spc="-5" dirty="0">
                <a:latin typeface="Calibri" panose="020F0502020204030204" pitchFamily="34" charset="0"/>
                <a:ea typeface="Calibri" panose="020F0502020204030204" pitchFamily="34" charset="0"/>
                <a:cs typeface="Calibri" panose="020F0502020204030204" pitchFamily="34" charset="0"/>
              </a:rPr>
              <a:t>Physical</a:t>
            </a:r>
            <a:r>
              <a:rPr lang="en-US" sz="2200" spc="-20" dirty="0">
                <a:latin typeface="Calibri" panose="020F0502020204030204" pitchFamily="34" charset="0"/>
                <a:ea typeface="Calibri" panose="020F0502020204030204" pitchFamily="34" charset="0"/>
                <a:cs typeface="Calibri" panose="020F0502020204030204" pitchFamily="34" charset="0"/>
              </a:rPr>
              <a:t> </a:t>
            </a:r>
            <a:r>
              <a:rPr lang="en-US" sz="2200" dirty="0">
                <a:latin typeface="Calibri" panose="020F0502020204030204" pitchFamily="34" charset="0"/>
                <a:ea typeface="Calibri" panose="020F0502020204030204" pitchFamily="34" charset="0"/>
                <a:cs typeface="Calibri" panose="020F0502020204030204" pitchFamily="34" charset="0"/>
              </a:rPr>
              <a:t>damage;</a:t>
            </a:r>
          </a:p>
          <a:p>
            <a:pPr marL="812800" marR="5080" lvl="1" indent="-342900">
              <a:spcBef>
                <a:spcPts val="1295"/>
              </a:spcBef>
              <a:buFont typeface="Wingdings" panose="05000000000000000000" pitchFamily="2" charset="2"/>
              <a:buChar char="§"/>
              <a:tabLst>
                <a:tab pos="354965" algn="l"/>
                <a:tab pos="355600" algn="l"/>
              </a:tabLst>
            </a:pPr>
            <a:r>
              <a:rPr lang="en-US" sz="2200" spc="-5" dirty="0">
                <a:latin typeface="Calibri" panose="020F0502020204030204" pitchFamily="34" charset="0"/>
                <a:ea typeface="Calibri" panose="020F0502020204030204" pitchFamily="34" charset="0"/>
                <a:cs typeface="Calibri" panose="020F0502020204030204" pitchFamily="34" charset="0"/>
              </a:rPr>
              <a:t>Changes in laws, </a:t>
            </a:r>
            <a:r>
              <a:rPr lang="en-US" sz="2200" spc="-25" dirty="0">
                <a:latin typeface="Calibri" panose="020F0502020204030204" pitchFamily="34" charset="0"/>
                <a:ea typeface="Calibri" panose="020F0502020204030204" pitchFamily="34" charset="0"/>
                <a:cs typeface="Calibri" panose="020F0502020204030204" pitchFamily="34" charset="0"/>
              </a:rPr>
              <a:t>regs., </a:t>
            </a:r>
            <a:r>
              <a:rPr lang="en-US" sz="2200" dirty="0">
                <a:latin typeface="Calibri" panose="020F0502020204030204" pitchFamily="34" charset="0"/>
                <a:ea typeface="Calibri" panose="020F0502020204030204" pitchFamily="34" charset="0"/>
                <a:cs typeface="Calibri" panose="020F0502020204030204" pitchFamily="34" charset="0"/>
              </a:rPr>
              <a:t>or </a:t>
            </a:r>
            <a:r>
              <a:rPr lang="en-US" sz="2200" spc="-5" dirty="0">
                <a:latin typeface="Calibri" panose="020F0502020204030204" pitchFamily="34" charset="0"/>
                <a:ea typeface="Calibri" panose="020F0502020204030204" pitchFamily="34" charset="0"/>
                <a:cs typeface="Calibri" panose="020F0502020204030204" pitchFamily="34" charset="0"/>
              </a:rPr>
              <a:t>environmental factors </a:t>
            </a:r>
            <a:r>
              <a:rPr lang="en-US" sz="2200" dirty="0">
                <a:latin typeface="Calibri" panose="020F0502020204030204" pitchFamily="34" charset="0"/>
                <a:ea typeface="Calibri" panose="020F0502020204030204" pitchFamily="34" charset="0"/>
                <a:cs typeface="Calibri" panose="020F0502020204030204" pitchFamily="34" charset="0"/>
              </a:rPr>
              <a:t>that </a:t>
            </a:r>
            <a:r>
              <a:rPr lang="en-US" sz="2200" spc="-10" dirty="0">
                <a:latin typeface="Calibri" panose="020F0502020204030204" pitchFamily="34" charset="0"/>
                <a:ea typeface="Calibri" panose="020F0502020204030204" pitchFamily="34" charset="0"/>
                <a:cs typeface="Calibri" panose="020F0502020204030204" pitchFamily="34" charset="0"/>
              </a:rPr>
              <a:t>affect  </a:t>
            </a:r>
            <a:r>
              <a:rPr lang="en-US" sz="2200" spc="-5" dirty="0">
                <a:latin typeface="Calibri" panose="020F0502020204030204" pitchFamily="34" charset="0"/>
                <a:ea typeface="Calibri" panose="020F0502020204030204" pitchFamily="34" charset="0"/>
                <a:cs typeface="Calibri" panose="020F0502020204030204" pitchFamily="34" charset="0"/>
              </a:rPr>
              <a:t>service</a:t>
            </a:r>
            <a:r>
              <a:rPr lang="en-US" sz="2200" spc="-20" dirty="0">
                <a:latin typeface="Calibri" panose="020F0502020204030204" pitchFamily="34" charset="0"/>
                <a:ea typeface="Calibri" panose="020F0502020204030204" pitchFamily="34" charset="0"/>
                <a:cs typeface="Calibri" panose="020F0502020204030204" pitchFamily="34" charset="0"/>
              </a:rPr>
              <a:t> </a:t>
            </a:r>
            <a:r>
              <a:rPr lang="en-US" sz="2200" spc="-10" dirty="0">
                <a:latin typeface="Calibri" panose="020F0502020204030204" pitchFamily="34" charset="0"/>
                <a:ea typeface="Calibri" panose="020F0502020204030204" pitchFamily="34" charset="0"/>
                <a:cs typeface="Calibri" panose="020F0502020204030204" pitchFamily="34" charset="0"/>
              </a:rPr>
              <a:t>utility;</a:t>
            </a:r>
            <a:endParaRPr lang="en-US" sz="2200" dirty="0">
              <a:latin typeface="Calibri" panose="020F0502020204030204" pitchFamily="34" charset="0"/>
              <a:ea typeface="Calibri" panose="020F0502020204030204" pitchFamily="34" charset="0"/>
              <a:cs typeface="Calibri" panose="020F0502020204030204" pitchFamily="34" charset="0"/>
            </a:endParaRPr>
          </a:p>
          <a:p>
            <a:pPr marL="812800" marR="5080" lvl="1" indent="-342900">
              <a:spcBef>
                <a:spcPts val="1295"/>
              </a:spcBef>
              <a:buFont typeface="Wingdings" panose="05000000000000000000" pitchFamily="2" charset="2"/>
              <a:buChar char="§"/>
              <a:tabLst>
                <a:tab pos="354965" algn="l"/>
                <a:tab pos="355600" algn="l"/>
              </a:tabLst>
            </a:pPr>
            <a:r>
              <a:rPr lang="en-US" sz="2200" spc="-20" dirty="0">
                <a:latin typeface="Calibri" panose="020F0502020204030204" pitchFamily="34" charset="0"/>
                <a:ea typeface="Calibri" panose="020F0502020204030204" pitchFamily="34" charset="0"/>
                <a:cs typeface="Calibri" panose="020F0502020204030204" pitchFamily="34" charset="0"/>
              </a:rPr>
              <a:t>Technological </a:t>
            </a:r>
            <a:r>
              <a:rPr lang="en-US" sz="2200" spc="-5" dirty="0">
                <a:latin typeface="Calibri" panose="020F0502020204030204" pitchFamily="34" charset="0"/>
                <a:ea typeface="Calibri" panose="020F0502020204030204" pitchFamily="34" charset="0"/>
                <a:cs typeface="Calibri" panose="020F0502020204030204" pitchFamily="34" charset="0"/>
              </a:rPr>
              <a:t>advances </a:t>
            </a:r>
            <a:r>
              <a:rPr lang="en-US" sz="2200" dirty="0">
                <a:latin typeface="Calibri" panose="020F0502020204030204" pitchFamily="34" charset="0"/>
                <a:ea typeface="Calibri" panose="020F0502020204030204" pitchFamily="34" charset="0"/>
                <a:cs typeface="Calibri" panose="020F0502020204030204" pitchFamily="34" charset="0"/>
              </a:rPr>
              <a:t>that cause </a:t>
            </a:r>
            <a:r>
              <a:rPr lang="en-US" sz="2200" spc="-5" dirty="0">
                <a:latin typeface="Calibri" panose="020F0502020204030204" pitchFamily="34" charset="0"/>
                <a:ea typeface="Calibri" panose="020F0502020204030204" pitchFamily="34" charset="0"/>
                <a:cs typeface="Calibri" panose="020F0502020204030204" pitchFamily="34" charset="0"/>
              </a:rPr>
              <a:t>decline </a:t>
            </a:r>
            <a:r>
              <a:rPr lang="en-US" sz="2200" dirty="0">
                <a:latin typeface="Calibri" panose="020F0502020204030204" pitchFamily="34" charset="0"/>
                <a:ea typeface="Calibri" panose="020F0502020204030204" pitchFamily="34" charset="0"/>
                <a:cs typeface="Calibri" panose="020F0502020204030204" pitchFamily="34" charset="0"/>
              </a:rPr>
              <a:t>of </a:t>
            </a:r>
            <a:r>
              <a:rPr lang="en-US" sz="2200" spc="-5" dirty="0">
                <a:latin typeface="Calibri" panose="020F0502020204030204" pitchFamily="34" charset="0"/>
                <a:ea typeface="Calibri" panose="020F0502020204030204" pitchFamily="34" charset="0"/>
                <a:cs typeface="Calibri" panose="020F0502020204030204" pitchFamily="34" charset="0"/>
              </a:rPr>
              <a:t>demand </a:t>
            </a:r>
            <a:r>
              <a:rPr lang="en-US" sz="2200" dirty="0">
                <a:latin typeface="Calibri" panose="020F0502020204030204" pitchFamily="34" charset="0"/>
                <a:ea typeface="Calibri" panose="020F0502020204030204" pitchFamily="34" charset="0"/>
                <a:cs typeface="Calibri" panose="020F0502020204030204" pitchFamily="34" charset="0"/>
              </a:rPr>
              <a:t>=  obsolescence;</a:t>
            </a:r>
          </a:p>
          <a:p>
            <a:pPr marL="812800" marR="5080" lvl="1" indent="-342900">
              <a:spcBef>
                <a:spcPts val="1295"/>
              </a:spcBef>
              <a:buFont typeface="Wingdings" panose="05000000000000000000" pitchFamily="2" charset="2"/>
              <a:buChar char="§"/>
              <a:tabLst>
                <a:tab pos="354965" algn="l"/>
                <a:tab pos="355600" algn="l"/>
              </a:tabLst>
            </a:pPr>
            <a:r>
              <a:rPr lang="en-US" sz="2200" spc="-5" dirty="0">
                <a:latin typeface="Calibri" panose="020F0502020204030204" pitchFamily="34" charset="0"/>
                <a:ea typeface="Calibri" panose="020F0502020204030204" pitchFamily="34" charset="0"/>
                <a:cs typeface="Calibri" panose="020F0502020204030204" pitchFamily="34" charset="0"/>
              </a:rPr>
              <a:t>Change in manner </a:t>
            </a:r>
            <a:r>
              <a:rPr lang="en-US" sz="2200" dirty="0">
                <a:latin typeface="Calibri" panose="020F0502020204030204" pitchFamily="34" charset="0"/>
                <a:ea typeface="Calibri" panose="020F0502020204030204" pitchFamily="34" charset="0"/>
                <a:cs typeface="Calibri" panose="020F0502020204030204" pitchFamily="34" charset="0"/>
              </a:rPr>
              <a:t>or </a:t>
            </a:r>
            <a:r>
              <a:rPr lang="en-US" sz="2200" spc="-5" dirty="0">
                <a:latin typeface="Calibri" panose="020F0502020204030204" pitchFamily="34" charset="0"/>
                <a:ea typeface="Calibri" panose="020F0502020204030204" pitchFamily="34" charset="0"/>
                <a:cs typeface="Calibri" panose="020F0502020204030204" pitchFamily="34" charset="0"/>
              </a:rPr>
              <a:t>duration </a:t>
            </a:r>
            <a:r>
              <a:rPr lang="en-US" sz="2200" dirty="0">
                <a:latin typeface="Calibri" panose="020F0502020204030204" pitchFamily="34" charset="0"/>
                <a:ea typeface="Calibri" panose="020F0502020204030204" pitchFamily="34" charset="0"/>
                <a:cs typeface="Calibri" panose="020F0502020204030204" pitchFamily="34" charset="0"/>
              </a:rPr>
              <a:t>of use of the</a:t>
            </a:r>
            <a:r>
              <a:rPr lang="en-US" sz="2200" spc="-95" dirty="0">
                <a:latin typeface="Calibri" panose="020F0502020204030204" pitchFamily="34" charset="0"/>
                <a:ea typeface="Calibri" panose="020F0502020204030204" pitchFamily="34" charset="0"/>
                <a:cs typeface="Calibri" panose="020F0502020204030204" pitchFamily="34" charset="0"/>
              </a:rPr>
              <a:t> </a:t>
            </a:r>
            <a:r>
              <a:rPr lang="en-US" sz="2200" dirty="0">
                <a:latin typeface="Calibri" panose="020F0502020204030204" pitchFamily="34" charset="0"/>
                <a:ea typeface="Calibri" panose="020F0502020204030204" pitchFamily="34" charset="0"/>
                <a:cs typeface="Calibri" panose="020F0502020204030204" pitchFamily="34" charset="0"/>
              </a:rPr>
              <a:t>asset;</a:t>
            </a:r>
          </a:p>
          <a:p>
            <a:pPr marL="812800" marR="5080" lvl="1" indent="-342900">
              <a:spcBef>
                <a:spcPts val="1295"/>
              </a:spcBef>
              <a:buFont typeface="Wingdings" panose="05000000000000000000" pitchFamily="2" charset="2"/>
              <a:buChar char="§"/>
              <a:tabLst>
                <a:tab pos="354965" algn="l"/>
                <a:tab pos="355600" algn="l"/>
              </a:tabLst>
            </a:pPr>
            <a:r>
              <a:rPr lang="en-US" sz="2200" spc="-5" dirty="0">
                <a:latin typeface="Calibri" panose="020F0502020204030204" pitchFamily="34" charset="0"/>
                <a:ea typeface="Calibri" panose="020F0502020204030204" pitchFamily="34" charset="0"/>
                <a:cs typeface="Calibri" panose="020F0502020204030204" pitchFamily="34" charset="0"/>
              </a:rPr>
              <a:t>Stoppage </a:t>
            </a:r>
            <a:r>
              <a:rPr lang="en-US" sz="2200" dirty="0">
                <a:latin typeface="Calibri" panose="020F0502020204030204" pitchFamily="34" charset="0"/>
                <a:ea typeface="Calibri" panose="020F0502020204030204" pitchFamily="34" charset="0"/>
                <a:cs typeface="Calibri" panose="020F0502020204030204" pitchFamily="34" charset="0"/>
              </a:rPr>
              <a:t>of </a:t>
            </a:r>
            <a:r>
              <a:rPr lang="en-US" sz="2200" spc="-5" dirty="0">
                <a:latin typeface="Calibri" panose="020F0502020204030204" pitchFamily="34" charset="0"/>
                <a:ea typeface="Calibri" panose="020F0502020204030204" pitchFamily="34" charset="0"/>
                <a:cs typeface="Calibri" panose="020F0502020204030204" pitchFamily="34" charset="0"/>
              </a:rPr>
              <a:t>construction </a:t>
            </a:r>
            <a:r>
              <a:rPr lang="en-US" sz="2200" dirty="0">
                <a:latin typeface="Calibri" panose="020F0502020204030204" pitchFamily="34" charset="0"/>
                <a:ea typeface="Calibri" panose="020F0502020204030204" pitchFamily="34" charset="0"/>
                <a:cs typeface="Calibri" panose="020F0502020204030204" pitchFamily="34" charset="0"/>
              </a:rPr>
              <a:t>or</a:t>
            </a:r>
            <a:r>
              <a:rPr lang="en-US" sz="2200" spc="-40" dirty="0">
                <a:latin typeface="Calibri" panose="020F0502020204030204" pitchFamily="34" charset="0"/>
                <a:ea typeface="Calibri" panose="020F0502020204030204" pitchFamily="34" charset="0"/>
                <a:cs typeface="Calibri" panose="020F0502020204030204" pitchFamily="34" charset="0"/>
              </a:rPr>
              <a:t> </a:t>
            </a:r>
            <a:r>
              <a:rPr lang="en-US" sz="2200" spc="-5" dirty="0">
                <a:latin typeface="Calibri" panose="020F0502020204030204" pitchFamily="34" charset="0"/>
                <a:ea typeface="Calibri" panose="020F0502020204030204" pitchFamily="34" charset="0"/>
                <a:cs typeface="Calibri" panose="020F0502020204030204" pitchFamily="34" charset="0"/>
              </a:rPr>
              <a:t>development.</a:t>
            </a:r>
            <a:endParaRPr lang="en-US" sz="2200" dirty="0">
              <a:latin typeface="Calibri" panose="020F0502020204030204" pitchFamily="34" charset="0"/>
              <a:ea typeface="Calibri" panose="020F0502020204030204" pitchFamily="34" charset="0"/>
              <a:cs typeface="Calibri" panose="020F0502020204030204" pitchFamily="34" charset="0"/>
            </a:endParaRPr>
          </a:p>
          <a:p>
            <a:pPr lvl="1"/>
            <a:endParaRPr lang="en-US" b="0" i="0" u="none" strike="noStrike" baseline="0" dirty="0">
              <a:solidFill>
                <a:srgbClr val="000000"/>
              </a:solidFill>
              <a:latin typeface="Tahoma" panose="020B0604030504040204" pitchFamily="34" charset="0"/>
            </a:endParaRPr>
          </a:p>
        </p:txBody>
      </p:sp>
    </p:spTree>
    <p:extLst>
      <p:ext uri="{BB962C8B-B14F-4D97-AF65-F5344CB8AC3E}">
        <p14:creationId xmlns:p14="http://schemas.microsoft.com/office/powerpoint/2010/main" val="7736400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E9F52-93A6-7C1B-9823-3A9C07E2C36A}"/>
              </a:ext>
            </a:extLst>
          </p:cNvPr>
          <p:cNvSpPr>
            <a:spLocks noGrp="1"/>
          </p:cNvSpPr>
          <p:nvPr>
            <p:ph type="title"/>
          </p:nvPr>
        </p:nvSpPr>
        <p:spPr/>
        <p:txBody>
          <a:bodyPr/>
          <a:lstStyle/>
          <a:p>
            <a:r>
              <a:rPr lang="en-US" dirty="0"/>
              <a:t>Setting Policies – Control</a:t>
            </a:r>
          </a:p>
        </p:txBody>
      </p:sp>
      <p:sp>
        <p:nvSpPr>
          <p:cNvPr id="3" name="Content Placeholder 2">
            <a:extLst>
              <a:ext uri="{FF2B5EF4-FFF2-40B4-BE49-F238E27FC236}">
                <a16:creationId xmlns:a16="http://schemas.microsoft.com/office/drawing/2014/main" id="{3C17C54D-F23C-4421-33ED-F7CDD488AE2E}"/>
              </a:ext>
            </a:extLst>
          </p:cNvPr>
          <p:cNvSpPr>
            <a:spLocks noGrp="1"/>
          </p:cNvSpPr>
          <p:nvPr>
            <p:ph idx="1"/>
          </p:nvPr>
        </p:nvSpPr>
        <p:spPr>
          <a:xfrm>
            <a:off x="914400" y="1600200"/>
            <a:ext cx="6477000" cy="3881437"/>
          </a:xfrm>
        </p:spPr>
        <p:txBody>
          <a:bodyPr/>
          <a:lstStyle/>
          <a:p>
            <a:pPr marL="0" indent="0">
              <a:lnSpc>
                <a:spcPct val="100000"/>
              </a:lnSpc>
              <a:spcBef>
                <a:spcPts val="925"/>
              </a:spcBef>
              <a:buNone/>
            </a:pPr>
            <a:r>
              <a:rPr lang="en-US" sz="2400" b="1" spc="-5" dirty="0">
                <a:latin typeface="Calibri" panose="020F0502020204030204" pitchFamily="34" charset="0"/>
                <a:ea typeface="Calibri" panose="020F0502020204030204" pitchFamily="34" charset="0"/>
                <a:cs typeface="Calibri" panose="020F0502020204030204" pitchFamily="34" charset="0"/>
              </a:rPr>
              <a:t>How should disposals be</a:t>
            </a:r>
            <a:r>
              <a:rPr lang="en-US" sz="2400" b="1" spc="40" dirty="0">
                <a:latin typeface="Calibri" panose="020F0502020204030204" pitchFamily="34" charset="0"/>
                <a:ea typeface="Calibri" panose="020F0502020204030204" pitchFamily="34" charset="0"/>
                <a:cs typeface="Calibri" panose="020F0502020204030204" pitchFamily="34" charset="0"/>
              </a:rPr>
              <a:t> </a:t>
            </a:r>
            <a:r>
              <a:rPr lang="en-US" sz="2400" b="1" spc="-5" dirty="0">
                <a:latin typeface="Calibri" panose="020F0502020204030204" pitchFamily="34" charset="0"/>
                <a:ea typeface="Calibri" panose="020F0502020204030204" pitchFamily="34" charset="0"/>
                <a:cs typeface="Calibri" panose="020F0502020204030204" pitchFamily="34" charset="0"/>
              </a:rPr>
              <a:t>handled?</a:t>
            </a:r>
          </a:p>
          <a:p>
            <a:pPr>
              <a:spcBef>
                <a:spcPts val="925"/>
              </a:spcBef>
            </a:pPr>
            <a:r>
              <a:rPr lang="en-US" sz="2400" dirty="0">
                <a:latin typeface="Calibri" panose="020F0502020204030204" pitchFamily="34" charset="0"/>
                <a:ea typeface="Calibri" panose="020F0502020204030204" pitchFamily="34" charset="0"/>
                <a:cs typeface="Calibri" panose="020F0502020204030204" pitchFamily="34" charset="0"/>
              </a:rPr>
              <a:t>Who </a:t>
            </a:r>
            <a:r>
              <a:rPr lang="en-US" sz="2400" spc="-5" dirty="0">
                <a:latin typeface="Calibri" panose="020F0502020204030204" pitchFamily="34" charset="0"/>
                <a:ea typeface="Calibri" panose="020F0502020204030204" pitchFamily="34" charset="0"/>
                <a:cs typeface="Calibri" panose="020F0502020204030204" pitchFamily="34" charset="0"/>
              </a:rPr>
              <a:t>can </a:t>
            </a:r>
            <a:r>
              <a:rPr lang="en-US" sz="2400" dirty="0">
                <a:latin typeface="Calibri" panose="020F0502020204030204" pitchFamily="34" charset="0"/>
                <a:ea typeface="Calibri" panose="020F0502020204030204" pitchFamily="34" charset="0"/>
                <a:cs typeface="Calibri" panose="020F0502020204030204" pitchFamily="34" charset="0"/>
              </a:rPr>
              <a:t>authorize a</a:t>
            </a:r>
            <a:r>
              <a:rPr lang="en-US" sz="2400" spc="-45" dirty="0">
                <a:latin typeface="Calibri" panose="020F0502020204030204" pitchFamily="34" charset="0"/>
                <a:ea typeface="Calibri" panose="020F0502020204030204" pitchFamily="34" charset="0"/>
                <a:cs typeface="Calibri" panose="020F0502020204030204" pitchFamily="34" charset="0"/>
              </a:rPr>
              <a:t> </a:t>
            </a:r>
            <a:r>
              <a:rPr lang="en-US" sz="2400" dirty="0">
                <a:latin typeface="Calibri" panose="020F0502020204030204" pitchFamily="34" charset="0"/>
                <a:ea typeface="Calibri" panose="020F0502020204030204" pitchFamily="34" charset="0"/>
                <a:cs typeface="Calibri" panose="020F0502020204030204" pitchFamily="34" charset="0"/>
              </a:rPr>
              <a:t>disposal?</a:t>
            </a:r>
          </a:p>
          <a:p>
            <a:pPr>
              <a:spcBef>
                <a:spcPts val="925"/>
              </a:spcBef>
            </a:pPr>
            <a:r>
              <a:rPr lang="en-US" sz="2400" dirty="0">
                <a:latin typeface="Calibri" panose="020F0502020204030204" pitchFamily="34" charset="0"/>
                <a:ea typeface="Calibri" panose="020F0502020204030204" pitchFamily="34" charset="0"/>
                <a:cs typeface="Calibri" panose="020F0502020204030204" pitchFamily="34" charset="0"/>
              </a:rPr>
              <a:t>What </a:t>
            </a:r>
            <a:r>
              <a:rPr lang="en-US" sz="2400" spc="-5" dirty="0">
                <a:latin typeface="Calibri" panose="020F0502020204030204" pitchFamily="34" charset="0"/>
                <a:ea typeface="Calibri" panose="020F0502020204030204" pitchFamily="34" charset="0"/>
                <a:cs typeface="Calibri" panose="020F0502020204030204" pitchFamily="34" charset="0"/>
              </a:rPr>
              <a:t>procedures are followed </a:t>
            </a:r>
            <a:r>
              <a:rPr lang="en-US" sz="2400" dirty="0">
                <a:latin typeface="Calibri" panose="020F0502020204030204" pitchFamily="34" charset="0"/>
                <a:ea typeface="Calibri" panose="020F0502020204030204" pitchFamily="34" charset="0"/>
                <a:cs typeface="Calibri" panose="020F0502020204030204" pitchFamily="34" charset="0"/>
              </a:rPr>
              <a:t>to </a:t>
            </a:r>
            <a:r>
              <a:rPr lang="en-US" sz="2400" spc="-5" dirty="0">
                <a:latin typeface="Calibri" panose="020F0502020204030204" pitchFamily="34" charset="0"/>
                <a:ea typeface="Calibri" panose="020F0502020204030204" pitchFamily="34" charset="0"/>
                <a:cs typeface="Calibri" panose="020F0502020204030204" pitchFamily="34" charset="0"/>
              </a:rPr>
              <a:t>ensure </a:t>
            </a:r>
            <a:r>
              <a:rPr lang="en-US" sz="2400" dirty="0">
                <a:latin typeface="Calibri" panose="020F0502020204030204" pitchFamily="34" charset="0"/>
                <a:ea typeface="Calibri" panose="020F0502020204030204" pitchFamily="34" charset="0"/>
                <a:cs typeface="Calibri" panose="020F0502020204030204" pitchFamily="34" charset="0"/>
              </a:rPr>
              <a:t>the </a:t>
            </a:r>
            <a:r>
              <a:rPr lang="en-US" sz="2400" spc="15" dirty="0">
                <a:latin typeface="Calibri" panose="020F0502020204030204" pitchFamily="34" charset="0"/>
                <a:ea typeface="Calibri" panose="020F0502020204030204" pitchFamily="34" charset="0"/>
                <a:cs typeface="Calibri" panose="020F0502020204030204" pitchFamily="34" charset="0"/>
              </a:rPr>
              <a:t>gov’t  </a:t>
            </a:r>
            <a:r>
              <a:rPr lang="en-US" sz="2400" spc="-10" dirty="0">
                <a:latin typeface="Calibri" panose="020F0502020204030204" pitchFamily="34" charset="0"/>
                <a:ea typeface="Calibri" panose="020F0502020204030204" pitchFamily="34" charset="0"/>
                <a:cs typeface="Calibri" panose="020F0502020204030204" pitchFamily="34" charset="0"/>
              </a:rPr>
              <a:t>receives </a:t>
            </a:r>
            <a:r>
              <a:rPr lang="en-US" sz="2400" dirty="0">
                <a:latin typeface="Calibri" panose="020F0502020204030204" pitchFamily="34" charset="0"/>
                <a:ea typeface="Calibri" panose="020F0502020204030204" pitchFamily="34" charset="0"/>
                <a:cs typeface="Calibri" panose="020F0502020204030204" pitchFamily="34" charset="0"/>
              </a:rPr>
              <a:t>maximum benefit </a:t>
            </a:r>
            <a:r>
              <a:rPr lang="en-US" sz="2400" spc="-10" dirty="0">
                <a:latin typeface="Calibri" panose="020F0502020204030204" pitchFamily="34" charset="0"/>
                <a:ea typeface="Calibri" panose="020F0502020204030204" pitchFamily="34" charset="0"/>
                <a:cs typeface="Calibri" panose="020F0502020204030204" pitchFamily="34" charset="0"/>
              </a:rPr>
              <a:t>from </a:t>
            </a:r>
            <a:r>
              <a:rPr lang="en-US" sz="2400" dirty="0">
                <a:latin typeface="Calibri" panose="020F0502020204030204" pitchFamily="34" charset="0"/>
                <a:ea typeface="Calibri" panose="020F0502020204030204" pitchFamily="34" charset="0"/>
                <a:cs typeface="Calibri" panose="020F0502020204030204" pitchFamily="34" charset="0"/>
              </a:rPr>
              <a:t>the</a:t>
            </a:r>
            <a:r>
              <a:rPr lang="en-US" sz="2400" spc="-50" dirty="0">
                <a:latin typeface="Calibri" panose="020F0502020204030204" pitchFamily="34" charset="0"/>
                <a:ea typeface="Calibri" panose="020F0502020204030204" pitchFamily="34" charset="0"/>
                <a:cs typeface="Calibri" panose="020F0502020204030204" pitchFamily="34" charset="0"/>
              </a:rPr>
              <a:t> </a:t>
            </a:r>
            <a:r>
              <a:rPr lang="en-US" sz="2400" dirty="0">
                <a:latin typeface="Calibri" panose="020F0502020204030204" pitchFamily="34" charset="0"/>
                <a:ea typeface="Calibri" panose="020F0502020204030204" pitchFamily="34" charset="0"/>
                <a:cs typeface="Calibri" panose="020F0502020204030204" pitchFamily="34" charset="0"/>
              </a:rPr>
              <a:t>disposal?</a:t>
            </a:r>
          </a:p>
          <a:p>
            <a:pPr marL="0" marR="1352550" indent="0">
              <a:lnSpc>
                <a:spcPts val="3030"/>
              </a:lnSpc>
              <a:spcBef>
                <a:spcPts val="1400"/>
              </a:spcBef>
              <a:buNone/>
            </a:pPr>
            <a:r>
              <a:rPr lang="en-US" sz="2400" b="1" spc="-5" dirty="0">
                <a:latin typeface="Calibri" panose="020F0502020204030204" pitchFamily="34" charset="0"/>
                <a:ea typeface="Calibri" panose="020F0502020204030204" pitchFamily="34" charset="0"/>
                <a:cs typeface="Calibri" panose="020F0502020204030204" pitchFamily="34" charset="0"/>
              </a:rPr>
              <a:t>How often should </a:t>
            </a:r>
            <a:r>
              <a:rPr lang="en-US" sz="2400" b="1" spc="-10" dirty="0">
                <a:latin typeface="Calibri" panose="020F0502020204030204" pitchFamily="34" charset="0"/>
                <a:ea typeface="Calibri" panose="020F0502020204030204" pitchFamily="34" charset="0"/>
                <a:cs typeface="Calibri" panose="020F0502020204030204" pitchFamily="34" charset="0"/>
              </a:rPr>
              <a:t>physical inventory </a:t>
            </a:r>
            <a:r>
              <a:rPr lang="en-US" sz="2400" b="1" spc="-5" dirty="0">
                <a:latin typeface="Calibri" panose="020F0502020204030204" pitchFamily="34" charset="0"/>
                <a:ea typeface="Calibri" panose="020F0502020204030204" pitchFamily="34" charset="0"/>
                <a:cs typeface="Calibri" panose="020F0502020204030204" pitchFamily="34" charset="0"/>
              </a:rPr>
              <a:t>be performed?</a:t>
            </a:r>
            <a:endParaRPr lang="en-US" sz="2400" b="1" dirty="0">
              <a:latin typeface="Calibri" panose="020F0502020204030204" pitchFamily="34" charset="0"/>
              <a:ea typeface="Calibri" panose="020F0502020204030204" pitchFamily="34" charset="0"/>
              <a:cs typeface="Calibri" panose="020F0502020204030204" pitchFamily="34" charset="0"/>
            </a:endParaRPr>
          </a:p>
          <a:p>
            <a:pPr marR="1352550">
              <a:spcBef>
                <a:spcPts val="1400"/>
              </a:spcBef>
            </a:pPr>
            <a:r>
              <a:rPr lang="en-US" sz="2400" spc="-5" dirty="0">
                <a:latin typeface="Calibri" panose="020F0502020204030204" pitchFamily="34" charset="0"/>
                <a:ea typeface="Calibri" panose="020F0502020204030204" pitchFamily="34" charset="0"/>
                <a:cs typeface="Calibri" panose="020F0502020204030204" pitchFamily="34" charset="0"/>
              </a:rPr>
              <a:t>Establish </a:t>
            </a:r>
            <a:r>
              <a:rPr lang="en-US" sz="2400" dirty="0">
                <a:latin typeface="Calibri" panose="020F0502020204030204" pitchFamily="34" charset="0"/>
                <a:ea typeface="Calibri" panose="020F0502020204030204" pitchFamily="34" charset="0"/>
                <a:cs typeface="Calibri" panose="020F0502020204030204" pitchFamily="34" charset="0"/>
              </a:rPr>
              <a:t>an </a:t>
            </a:r>
            <a:r>
              <a:rPr lang="en-US" sz="2400" spc="-5" dirty="0">
                <a:latin typeface="Calibri" panose="020F0502020204030204" pitchFamily="34" charset="0"/>
                <a:ea typeface="Calibri" panose="020F0502020204030204" pitchFamily="34" charset="0"/>
                <a:cs typeface="Calibri" panose="020F0502020204030204" pitchFamily="34" charset="0"/>
              </a:rPr>
              <a:t>inventory </a:t>
            </a:r>
            <a:r>
              <a:rPr lang="en-US" sz="2400" spc="-10" dirty="0">
                <a:latin typeface="Calibri" panose="020F0502020204030204" pitchFamily="34" charset="0"/>
                <a:ea typeface="Calibri" panose="020F0502020204030204" pitchFamily="34" charset="0"/>
                <a:cs typeface="Calibri" panose="020F0502020204030204" pitchFamily="34" charset="0"/>
              </a:rPr>
              <a:t>cycle, </a:t>
            </a:r>
            <a:r>
              <a:rPr lang="en-US" sz="2400" spc="-5" dirty="0">
                <a:latin typeface="Calibri" panose="020F0502020204030204" pitchFamily="34" charset="0"/>
                <a:ea typeface="Calibri" panose="020F0502020204030204" pitchFamily="34" charset="0"/>
                <a:cs typeface="Calibri" panose="020F0502020204030204" pitchFamily="34" charset="0"/>
              </a:rPr>
              <a:t>rotating </a:t>
            </a:r>
            <a:r>
              <a:rPr lang="en-US" sz="2400" dirty="0">
                <a:latin typeface="Calibri" panose="020F0502020204030204" pitchFamily="34" charset="0"/>
                <a:ea typeface="Calibri" panose="020F0502020204030204" pitchFamily="34" charset="0"/>
                <a:cs typeface="Calibri" panose="020F0502020204030204" pitchFamily="34" charset="0"/>
              </a:rPr>
              <a:t>among  </a:t>
            </a:r>
            <a:r>
              <a:rPr lang="en-US" sz="2400" spc="-5" dirty="0">
                <a:latin typeface="Calibri" panose="020F0502020204030204" pitchFamily="34" charset="0"/>
                <a:ea typeface="Calibri" panose="020F0502020204030204" pitchFamily="34" charset="0"/>
                <a:cs typeface="Calibri" panose="020F0502020204030204" pitchFamily="34" charset="0"/>
              </a:rPr>
              <a:t>departments each</a:t>
            </a:r>
            <a:r>
              <a:rPr lang="en-US" sz="2400" spc="-20" dirty="0">
                <a:latin typeface="Calibri" panose="020F0502020204030204" pitchFamily="34" charset="0"/>
                <a:ea typeface="Calibri" panose="020F0502020204030204" pitchFamily="34" charset="0"/>
                <a:cs typeface="Calibri" panose="020F0502020204030204" pitchFamily="34" charset="0"/>
              </a:rPr>
              <a:t> </a:t>
            </a:r>
            <a:r>
              <a:rPr lang="en-US" sz="2400" spc="-10" dirty="0">
                <a:latin typeface="Calibri" panose="020F0502020204030204" pitchFamily="34" charset="0"/>
                <a:ea typeface="Calibri" panose="020F0502020204030204" pitchFamily="34" charset="0"/>
                <a:cs typeface="Calibri" panose="020F0502020204030204" pitchFamily="34" charset="0"/>
              </a:rPr>
              <a:t>year</a:t>
            </a:r>
          </a:p>
          <a:p>
            <a:pPr marR="1352550">
              <a:spcBef>
                <a:spcPts val="1400"/>
              </a:spcBef>
            </a:pPr>
            <a:r>
              <a:rPr lang="en-US" sz="2400" spc="-5" dirty="0">
                <a:latin typeface="Calibri" panose="020F0502020204030204" pitchFamily="34" charset="0"/>
                <a:ea typeface="Calibri" panose="020F0502020204030204" pitchFamily="34" charset="0"/>
                <a:cs typeface="Calibri" panose="020F0502020204030204" pitchFamily="34" charset="0"/>
              </a:rPr>
              <a:t>Determine who </a:t>
            </a:r>
            <a:r>
              <a:rPr lang="en-US" sz="2400" dirty="0">
                <a:latin typeface="Calibri" panose="020F0502020204030204" pitchFamily="34" charset="0"/>
                <a:ea typeface="Calibri" panose="020F0502020204030204" pitchFamily="34" charset="0"/>
                <a:cs typeface="Calibri" panose="020F0502020204030204" pitchFamily="34" charset="0"/>
              </a:rPr>
              <a:t>will be </a:t>
            </a:r>
            <a:r>
              <a:rPr lang="en-US" sz="2400" spc="-5" dirty="0">
                <a:latin typeface="Calibri" panose="020F0502020204030204" pitchFamily="34" charset="0"/>
                <a:ea typeface="Calibri" panose="020F0502020204030204" pitchFamily="34" charset="0"/>
                <a:cs typeface="Calibri" panose="020F0502020204030204" pitchFamily="34" charset="0"/>
              </a:rPr>
              <a:t>responsible </a:t>
            </a:r>
            <a:r>
              <a:rPr lang="en-US" sz="2400" spc="-10" dirty="0">
                <a:latin typeface="Calibri" panose="020F0502020204030204" pitchFamily="34" charset="0"/>
                <a:ea typeface="Calibri" panose="020F0502020204030204" pitchFamily="34" charset="0"/>
                <a:cs typeface="Calibri" panose="020F0502020204030204" pitchFamily="34" charset="0"/>
              </a:rPr>
              <a:t>for </a:t>
            </a:r>
            <a:r>
              <a:rPr lang="en-US" sz="2400" spc="-5" dirty="0">
                <a:latin typeface="Calibri" panose="020F0502020204030204" pitchFamily="34" charset="0"/>
                <a:ea typeface="Calibri" panose="020F0502020204030204" pitchFamily="34" charset="0"/>
                <a:cs typeface="Calibri" panose="020F0502020204030204" pitchFamily="34" charset="0"/>
              </a:rPr>
              <a:t>performing </a:t>
            </a:r>
            <a:r>
              <a:rPr lang="en-US" sz="2400" dirty="0">
                <a:latin typeface="Calibri" panose="020F0502020204030204" pitchFamily="34" charset="0"/>
                <a:ea typeface="Calibri" panose="020F0502020204030204" pitchFamily="34" charset="0"/>
                <a:cs typeface="Calibri" panose="020F0502020204030204" pitchFamily="34" charset="0"/>
              </a:rPr>
              <a:t>the  </a:t>
            </a:r>
            <a:r>
              <a:rPr lang="en-US" sz="2400" spc="-30" dirty="0">
                <a:latin typeface="Calibri" panose="020F0502020204030204" pitchFamily="34" charset="0"/>
                <a:ea typeface="Calibri" panose="020F0502020204030204" pitchFamily="34" charset="0"/>
                <a:cs typeface="Calibri" panose="020F0502020204030204" pitchFamily="34" charset="0"/>
              </a:rPr>
              <a:t>inventory.</a:t>
            </a:r>
            <a:endParaRPr lang="en-US" sz="2400" dirty="0">
              <a:latin typeface="Calibri" panose="020F0502020204030204" pitchFamily="34" charset="0"/>
              <a:ea typeface="Calibri" panose="020F0502020204030204" pitchFamily="34" charset="0"/>
              <a:cs typeface="Calibri" panose="020F0502020204030204" pitchFamily="34" charset="0"/>
            </a:endParaRPr>
          </a:p>
          <a:p>
            <a:pPr lvl="1"/>
            <a:endParaRPr lang="en-US" b="0" i="0" u="none" strike="noStrike" baseline="0" dirty="0">
              <a:solidFill>
                <a:srgbClr val="000000"/>
              </a:solidFill>
              <a:latin typeface="Tahoma" panose="020B0604030504040204" pitchFamily="34" charset="0"/>
            </a:endParaRPr>
          </a:p>
        </p:txBody>
      </p:sp>
    </p:spTree>
    <p:extLst>
      <p:ext uri="{BB962C8B-B14F-4D97-AF65-F5344CB8AC3E}">
        <p14:creationId xmlns:p14="http://schemas.microsoft.com/office/powerpoint/2010/main" val="26058557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ED994D0-A45F-B527-DFD0-DFC39511A560}"/>
              </a:ext>
            </a:extLst>
          </p:cNvPr>
          <p:cNvSpPr/>
          <p:nvPr/>
        </p:nvSpPr>
        <p:spPr>
          <a:xfrm>
            <a:off x="6534150" y="0"/>
            <a:ext cx="2762249"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8FC329DC-4062-FBA1-C82A-94DD67C70866}"/>
              </a:ext>
            </a:extLst>
          </p:cNvPr>
          <p:cNvSpPr/>
          <p:nvPr/>
        </p:nvSpPr>
        <p:spPr bwMode="auto">
          <a:xfrm flipH="1">
            <a:off x="8625714" y="4038600"/>
            <a:ext cx="533400" cy="2852738"/>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7C18C812-57EA-6896-578D-07267ABFD9B9}"/>
              </a:ext>
            </a:extLst>
          </p:cNvPr>
          <p:cNvSpPr/>
          <p:nvPr/>
        </p:nvSpPr>
        <p:spPr>
          <a:xfrm>
            <a:off x="5181600" y="5410200"/>
            <a:ext cx="1676400" cy="14396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itle 1">
            <a:extLst>
              <a:ext uri="{FF2B5EF4-FFF2-40B4-BE49-F238E27FC236}">
                <a16:creationId xmlns:a16="http://schemas.microsoft.com/office/drawing/2014/main" id="{39211D96-818C-9018-0325-729D1A9B3DE6}"/>
              </a:ext>
            </a:extLst>
          </p:cNvPr>
          <p:cNvSpPr>
            <a:spLocks noGrp="1"/>
          </p:cNvSpPr>
          <p:nvPr>
            <p:ph type="title"/>
          </p:nvPr>
        </p:nvSpPr>
        <p:spPr>
          <a:xfrm>
            <a:off x="2609851" y="609600"/>
            <a:ext cx="5772149" cy="1320800"/>
          </a:xfrm>
        </p:spPr>
        <p:txBody>
          <a:bodyPr/>
          <a:lstStyle/>
          <a:p>
            <a:pPr algn="r"/>
            <a:r>
              <a:rPr lang="en-US" sz="3200" b="1" dirty="0"/>
              <a:t>Setting Policies – Control</a:t>
            </a:r>
            <a:endParaRPr lang="en-US" sz="3400" b="1" dirty="0"/>
          </a:p>
        </p:txBody>
      </p:sp>
      <p:sp>
        <p:nvSpPr>
          <p:cNvPr id="2" name="Content Placeholder 2">
            <a:extLst>
              <a:ext uri="{FF2B5EF4-FFF2-40B4-BE49-F238E27FC236}">
                <a16:creationId xmlns:a16="http://schemas.microsoft.com/office/drawing/2014/main" id="{124868BB-BA12-339D-94D6-CA36FF0690A4}"/>
              </a:ext>
            </a:extLst>
          </p:cNvPr>
          <p:cNvSpPr>
            <a:spLocks noGrp="1"/>
          </p:cNvSpPr>
          <p:nvPr>
            <p:ph idx="1"/>
          </p:nvPr>
        </p:nvSpPr>
        <p:spPr>
          <a:xfrm>
            <a:off x="3200399" y="1901825"/>
            <a:ext cx="5772149" cy="3881437"/>
          </a:xfrm>
        </p:spPr>
        <p:txBody>
          <a:bodyPr/>
          <a:lstStyle/>
          <a:p>
            <a:pPr marL="0" indent="0">
              <a:lnSpc>
                <a:spcPct val="100000"/>
              </a:lnSpc>
              <a:spcBef>
                <a:spcPts val="95"/>
              </a:spcBef>
              <a:buNone/>
            </a:pPr>
            <a:r>
              <a:rPr lang="en-US" sz="2600" b="1" spc="-5" dirty="0">
                <a:latin typeface="Calibri" panose="020F0502020204030204" pitchFamily="34" charset="0"/>
                <a:ea typeface="Calibri" panose="020F0502020204030204" pitchFamily="34" charset="0"/>
                <a:cs typeface="Calibri" panose="020F0502020204030204" pitchFamily="34" charset="0"/>
              </a:rPr>
              <a:t>Which capital assets should be</a:t>
            </a:r>
            <a:r>
              <a:rPr lang="en-US" sz="2600" b="1" spc="50" dirty="0">
                <a:latin typeface="Calibri" panose="020F0502020204030204" pitchFamily="34" charset="0"/>
                <a:ea typeface="Calibri" panose="020F0502020204030204" pitchFamily="34" charset="0"/>
                <a:cs typeface="Calibri" panose="020F0502020204030204" pitchFamily="34" charset="0"/>
              </a:rPr>
              <a:t> </a:t>
            </a:r>
            <a:r>
              <a:rPr lang="en-US" sz="2600" b="1" spc="-5" dirty="0">
                <a:latin typeface="Calibri" panose="020F0502020204030204" pitchFamily="34" charset="0"/>
                <a:ea typeface="Calibri" panose="020F0502020204030204" pitchFamily="34" charset="0"/>
                <a:cs typeface="Calibri" panose="020F0502020204030204" pitchFamily="34" charset="0"/>
              </a:rPr>
              <a:t>tagged?</a:t>
            </a:r>
          </a:p>
          <a:p>
            <a:pPr marL="0" indent="0">
              <a:lnSpc>
                <a:spcPct val="100000"/>
              </a:lnSpc>
              <a:spcBef>
                <a:spcPts val="95"/>
              </a:spcBef>
              <a:buNone/>
            </a:pPr>
            <a:endParaRPr lang="en-US" sz="2400" b="1" dirty="0">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2400"/>
              </a:spcAft>
            </a:pPr>
            <a:r>
              <a:rPr lang="en-US" sz="2400" spc="-5" dirty="0">
                <a:latin typeface="Calibri" panose="020F0502020204030204" pitchFamily="34" charset="0"/>
                <a:ea typeface="Calibri" panose="020F0502020204030204" pitchFamily="34" charset="0"/>
                <a:cs typeface="Calibri" panose="020F0502020204030204" pitchFamily="34" charset="0"/>
              </a:rPr>
              <a:t>Which items </a:t>
            </a:r>
            <a:r>
              <a:rPr lang="en-US" sz="2400" dirty="0">
                <a:latin typeface="Calibri" panose="020F0502020204030204" pitchFamily="34" charset="0"/>
                <a:ea typeface="Calibri" panose="020F0502020204030204" pitchFamily="34" charset="0"/>
                <a:cs typeface="Calibri" panose="020F0502020204030204" pitchFamily="34" charset="0"/>
              </a:rPr>
              <a:t>will a unique identification number</a:t>
            </a:r>
            <a:r>
              <a:rPr lang="en-US" sz="2400" spc="-105" dirty="0">
                <a:latin typeface="Calibri" panose="020F0502020204030204" pitchFamily="34" charset="0"/>
                <a:ea typeface="Calibri" panose="020F0502020204030204" pitchFamily="34" charset="0"/>
                <a:cs typeface="Calibri" panose="020F0502020204030204" pitchFamily="34" charset="0"/>
              </a:rPr>
              <a:t> </a:t>
            </a:r>
            <a:r>
              <a:rPr lang="en-US" sz="2400" spc="5" dirty="0">
                <a:latin typeface="Calibri" panose="020F0502020204030204" pitchFamily="34" charset="0"/>
                <a:ea typeface="Calibri" panose="020F0502020204030204" pitchFamily="34" charset="0"/>
                <a:cs typeface="Calibri" panose="020F0502020204030204" pitchFamily="34" charset="0"/>
              </a:rPr>
              <a:t>be  </a:t>
            </a:r>
            <a:r>
              <a:rPr lang="en-US" sz="2400" spc="-5" dirty="0">
                <a:latin typeface="Calibri" panose="020F0502020204030204" pitchFamily="34" charset="0"/>
                <a:ea typeface="Calibri" panose="020F0502020204030204" pitchFamily="34" charset="0"/>
                <a:cs typeface="Calibri" panose="020F0502020204030204" pitchFamily="34" charset="0"/>
              </a:rPr>
              <a:t>necessary?</a:t>
            </a:r>
            <a:endParaRPr lang="en-US" sz="2400" dirty="0">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2400"/>
              </a:spcAft>
            </a:pPr>
            <a:r>
              <a:rPr lang="en-US" sz="2400" spc="-5" dirty="0">
                <a:latin typeface="Calibri" panose="020F0502020204030204" pitchFamily="34" charset="0"/>
                <a:ea typeface="Calibri" panose="020F0502020204030204" pitchFamily="34" charset="0"/>
                <a:cs typeface="Calibri" panose="020F0502020204030204" pitchFamily="34" charset="0"/>
              </a:rPr>
              <a:t>Where </a:t>
            </a:r>
            <a:r>
              <a:rPr lang="en-US" sz="2400" dirty="0">
                <a:latin typeface="Calibri" panose="020F0502020204030204" pitchFamily="34" charset="0"/>
                <a:ea typeface="Calibri" panose="020F0502020204030204" pitchFamily="34" charset="0"/>
                <a:cs typeface="Calibri" panose="020F0502020204030204" pitchFamily="34" charset="0"/>
              </a:rPr>
              <a:t>will tags be </a:t>
            </a:r>
            <a:r>
              <a:rPr lang="en-US" sz="2400" spc="-5" dirty="0">
                <a:latin typeface="Calibri" panose="020F0502020204030204" pitchFamily="34" charset="0"/>
                <a:ea typeface="Calibri" panose="020F0502020204030204" pitchFamily="34" charset="0"/>
                <a:cs typeface="Calibri" panose="020F0502020204030204" pitchFamily="34" charset="0"/>
              </a:rPr>
              <a:t>placed </a:t>
            </a:r>
            <a:r>
              <a:rPr lang="en-US" sz="2400" dirty="0">
                <a:latin typeface="Calibri" panose="020F0502020204030204" pitchFamily="34" charset="0"/>
                <a:ea typeface="Calibri" panose="020F0502020204030204" pitchFamily="34" charset="0"/>
                <a:cs typeface="Calibri" panose="020F0502020204030204" pitchFamily="34" charset="0"/>
              </a:rPr>
              <a:t>on </a:t>
            </a:r>
            <a:r>
              <a:rPr lang="en-US" sz="2400" spc="-5" dirty="0">
                <a:latin typeface="Calibri" panose="020F0502020204030204" pitchFamily="34" charset="0"/>
                <a:ea typeface="Calibri" panose="020F0502020204030204" pitchFamily="34" charset="0"/>
                <a:cs typeface="Calibri" panose="020F0502020204030204" pitchFamily="34" charset="0"/>
              </a:rPr>
              <a:t>each </a:t>
            </a:r>
            <a:r>
              <a:rPr lang="en-US" sz="2400" spc="-10" dirty="0">
                <a:latin typeface="Calibri" panose="020F0502020204030204" pitchFamily="34" charset="0"/>
                <a:ea typeface="Calibri" panose="020F0502020204030204" pitchFamily="34" charset="0"/>
                <a:cs typeface="Calibri" panose="020F0502020204030204" pitchFamily="34" charset="0"/>
              </a:rPr>
              <a:t>type </a:t>
            </a:r>
            <a:r>
              <a:rPr lang="en-US" sz="2400" dirty="0">
                <a:latin typeface="Calibri" panose="020F0502020204030204" pitchFamily="34" charset="0"/>
                <a:ea typeface="Calibri" panose="020F0502020204030204" pitchFamily="34" charset="0"/>
                <a:cs typeface="Calibri" panose="020F0502020204030204" pitchFamily="34" charset="0"/>
              </a:rPr>
              <a:t>of </a:t>
            </a:r>
            <a:r>
              <a:rPr lang="en-US" sz="2400" spc="-10" dirty="0">
                <a:latin typeface="Calibri" panose="020F0502020204030204" pitchFamily="34" charset="0"/>
                <a:ea typeface="Calibri" panose="020F0502020204030204" pitchFamily="34" charset="0"/>
                <a:cs typeface="Calibri" panose="020F0502020204030204" pitchFamily="34" charset="0"/>
              </a:rPr>
              <a:t>property  </a:t>
            </a:r>
            <a:r>
              <a:rPr lang="en-US" sz="2400" spc="-5" dirty="0">
                <a:latin typeface="Calibri" panose="020F0502020204030204" pitchFamily="34" charset="0"/>
                <a:ea typeface="Calibri" panose="020F0502020204030204" pitchFamily="34" charset="0"/>
                <a:cs typeface="Calibri" panose="020F0502020204030204" pitchFamily="34" charset="0"/>
              </a:rPr>
              <a:t>item?</a:t>
            </a:r>
          </a:p>
          <a:p>
            <a:pPr>
              <a:spcBef>
                <a:spcPts val="600"/>
              </a:spcBef>
              <a:spcAft>
                <a:spcPts val="2400"/>
              </a:spcAft>
            </a:pPr>
            <a:r>
              <a:rPr lang="en-US" sz="2400" dirty="0">
                <a:latin typeface="Calibri" panose="020F0502020204030204" pitchFamily="34" charset="0"/>
                <a:ea typeface="Calibri" panose="020F0502020204030204" pitchFamily="34" charset="0"/>
                <a:cs typeface="Calibri" panose="020F0502020204030204" pitchFamily="34" charset="0"/>
              </a:rPr>
              <a:t>Who will be </a:t>
            </a:r>
            <a:r>
              <a:rPr lang="en-US" sz="2400" spc="-5" dirty="0">
                <a:latin typeface="Calibri" panose="020F0502020204030204" pitchFamily="34" charset="0"/>
                <a:ea typeface="Calibri" panose="020F0502020204030204" pitchFamily="34" charset="0"/>
                <a:cs typeface="Calibri" panose="020F0502020204030204" pitchFamily="34" charset="0"/>
              </a:rPr>
              <a:t>responsible </a:t>
            </a:r>
            <a:r>
              <a:rPr lang="en-US" sz="2400" spc="-10" dirty="0">
                <a:latin typeface="Calibri" panose="020F0502020204030204" pitchFamily="34" charset="0"/>
                <a:ea typeface="Calibri" panose="020F0502020204030204" pitchFamily="34" charset="0"/>
                <a:cs typeface="Calibri" panose="020F0502020204030204" pitchFamily="34" charset="0"/>
              </a:rPr>
              <a:t>for</a:t>
            </a:r>
            <a:r>
              <a:rPr lang="en-US" sz="2400" spc="-50" dirty="0">
                <a:latin typeface="Calibri" panose="020F0502020204030204" pitchFamily="34" charset="0"/>
                <a:ea typeface="Calibri" panose="020F0502020204030204" pitchFamily="34" charset="0"/>
                <a:cs typeface="Calibri" panose="020F0502020204030204" pitchFamily="34" charset="0"/>
              </a:rPr>
              <a:t> </a:t>
            </a:r>
            <a:r>
              <a:rPr lang="en-US" sz="2400" dirty="0">
                <a:latin typeface="Calibri" panose="020F0502020204030204" pitchFamily="34" charset="0"/>
                <a:ea typeface="Calibri" panose="020F0502020204030204" pitchFamily="34" charset="0"/>
                <a:cs typeface="Calibri" panose="020F0502020204030204" pitchFamily="34" charset="0"/>
              </a:rPr>
              <a:t>tagging?</a:t>
            </a:r>
          </a:p>
          <a:p>
            <a:pPr lvl="1"/>
            <a:endParaRPr lang="en-US" b="0" i="0" u="none" strike="noStrike" baseline="0" dirty="0">
              <a:solidFill>
                <a:srgbClr val="000000"/>
              </a:solidFill>
              <a:latin typeface="Tahoma" panose="020B0604030504040204" pitchFamily="34" charset="0"/>
            </a:endParaRPr>
          </a:p>
        </p:txBody>
      </p:sp>
      <p:pic>
        <p:nvPicPr>
          <p:cNvPr id="4" name="Picture 3">
            <a:extLst>
              <a:ext uri="{FF2B5EF4-FFF2-40B4-BE49-F238E27FC236}">
                <a16:creationId xmlns:a16="http://schemas.microsoft.com/office/drawing/2014/main" id="{3B69CB38-C055-33B9-D5DC-6AE585011E83}"/>
              </a:ext>
            </a:extLst>
          </p:cNvPr>
          <p:cNvPicPr>
            <a:picLocks noChangeAspect="1"/>
          </p:cNvPicPr>
          <p:nvPr/>
        </p:nvPicPr>
        <p:blipFill rotWithShape="1">
          <a:blip r:embed="rId3"/>
          <a:srcRect r="22000"/>
          <a:stretch/>
        </p:blipFill>
        <p:spPr>
          <a:xfrm>
            <a:off x="9525" y="0"/>
            <a:ext cx="2752724" cy="6891338"/>
          </a:xfrm>
          <a:prstGeom prst="rect">
            <a:avLst/>
          </a:prstGeom>
        </p:spPr>
      </p:pic>
    </p:spTree>
    <p:extLst>
      <p:ext uri="{BB962C8B-B14F-4D97-AF65-F5344CB8AC3E}">
        <p14:creationId xmlns:p14="http://schemas.microsoft.com/office/powerpoint/2010/main" val="509603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E9F52-93A6-7C1B-9823-3A9C07E2C36A}"/>
              </a:ext>
            </a:extLst>
          </p:cNvPr>
          <p:cNvSpPr>
            <a:spLocks noGrp="1"/>
          </p:cNvSpPr>
          <p:nvPr>
            <p:ph type="title"/>
          </p:nvPr>
        </p:nvSpPr>
        <p:spPr/>
        <p:txBody>
          <a:bodyPr/>
          <a:lstStyle/>
          <a:p>
            <a:r>
              <a:rPr lang="en-US" dirty="0"/>
              <a:t>Setting Policies – Control</a:t>
            </a:r>
          </a:p>
        </p:txBody>
      </p:sp>
      <p:sp>
        <p:nvSpPr>
          <p:cNvPr id="3" name="Content Placeholder 2">
            <a:extLst>
              <a:ext uri="{FF2B5EF4-FFF2-40B4-BE49-F238E27FC236}">
                <a16:creationId xmlns:a16="http://schemas.microsoft.com/office/drawing/2014/main" id="{3C17C54D-F23C-4421-33ED-F7CDD488AE2E}"/>
              </a:ext>
            </a:extLst>
          </p:cNvPr>
          <p:cNvSpPr>
            <a:spLocks noGrp="1"/>
          </p:cNvSpPr>
          <p:nvPr>
            <p:ph idx="1"/>
          </p:nvPr>
        </p:nvSpPr>
        <p:spPr>
          <a:xfrm>
            <a:off x="966786" y="1600200"/>
            <a:ext cx="6348414" cy="3881437"/>
          </a:xfrm>
        </p:spPr>
        <p:txBody>
          <a:bodyPr/>
          <a:lstStyle/>
          <a:p>
            <a:pPr marL="0" marR="7620" indent="0">
              <a:lnSpc>
                <a:spcPct val="100000"/>
              </a:lnSpc>
              <a:spcBef>
                <a:spcPts val="95"/>
              </a:spcBef>
              <a:buNone/>
            </a:pPr>
            <a:r>
              <a:rPr lang="en-US" sz="2600" b="1" spc="-5" dirty="0">
                <a:latin typeface="Calibri" panose="020F0502020204030204" pitchFamily="34" charset="0"/>
                <a:ea typeface="Calibri" panose="020F0502020204030204" pitchFamily="34" charset="0"/>
                <a:cs typeface="Calibri" panose="020F0502020204030204" pitchFamily="34" charset="0"/>
              </a:rPr>
              <a:t>How should control be maintained over items that were not capitalized?</a:t>
            </a:r>
          </a:p>
          <a:p>
            <a:pPr marL="0" indent="0">
              <a:lnSpc>
                <a:spcPct val="100000"/>
              </a:lnSpc>
              <a:spcBef>
                <a:spcPts val="95"/>
              </a:spcBef>
              <a:buNone/>
            </a:pPr>
            <a:endParaRPr lang="en-US" sz="2400" b="1" dirty="0">
              <a:latin typeface="Calibri" panose="020F0502020204030204" pitchFamily="34" charset="0"/>
              <a:ea typeface="Calibri" panose="020F0502020204030204" pitchFamily="34" charset="0"/>
              <a:cs typeface="Calibri" panose="020F0502020204030204" pitchFamily="34" charset="0"/>
            </a:endParaRPr>
          </a:p>
          <a:p>
            <a:pPr>
              <a:spcBef>
                <a:spcPts val="95"/>
              </a:spcBef>
              <a:spcAft>
                <a:spcPts val="2400"/>
              </a:spcAft>
            </a:pPr>
            <a:r>
              <a:rPr lang="en-US" sz="2400" spc="-5" dirty="0">
                <a:latin typeface="Calibri" panose="020F0502020204030204" pitchFamily="34" charset="0"/>
                <a:ea typeface="Calibri" panose="020F0502020204030204" pitchFamily="34" charset="0"/>
                <a:cs typeface="Calibri" panose="020F0502020204030204" pitchFamily="34" charset="0"/>
              </a:rPr>
              <a:t>How will departments ensure that there is proper control over such items?</a:t>
            </a:r>
          </a:p>
          <a:p>
            <a:pPr>
              <a:spcBef>
                <a:spcPts val="95"/>
              </a:spcBef>
              <a:spcAft>
                <a:spcPts val="2400"/>
              </a:spcAft>
            </a:pPr>
            <a:r>
              <a:rPr lang="en-US" sz="2400" spc="-5" dirty="0">
                <a:latin typeface="Calibri" panose="020F0502020204030204" pitchFamily="34" charset="0"/>
                <a:ea typeface="Calibri" panose="020F0502020204030204" pitchFamily="34" charset="0"/>
                <a:cs typeface="Calibri" panose="020F0502020204030204" pitchFamily="34" charset="0"/>
              </a:rPr>
              <a:t>How will the central accounting function ensure that  departments are doing this?</a:t>
            </a:r>
            <a:endParaRPr lang="en-US" sz="2400" dirty="0">
              <a:latin typeface="Calibri" panose="020F0502020204030204" pitchFamily="34" charset="0"/>
              <a:ea typeface="Calibri" panose="020F0502020204030204" pitchFamily="34" charset="0"/>
              <a:cs typeface="Calibri" panose="020F0502020204030204" pitchFamily="34" charset="0"/>
            </a:endParaRPr>
          </a:p>
          <a:p>
            <a:pPr lvl="1"/>
            <a:endParaRPr lang="en-US" b="0" i="0" u="none" strike="noStrike" baseline="0" dirty="0">
              <a:solidFill>
                <a:srgbClr val="000000"/>
              </a:solidFill>
              <a:latin typeface="Tahoma" panose="020B0604030504040204" pitchFamily="34" charset="0"/>
            </a:endParaRPr>
          </a:p>
        </p:txBody>
      </p:sp>
    </p:spTree>
    <p:extLst>
      <p:ext uri="{BB962C8B-B14F-4D97-AF65-F5344CB8AC3E}">
        <p14:creationId xmlns:p14="http://schemas.microsoft.com/office/powerpoint/2010/main" val="34355824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56828F-AD31-3DEA-1017-8F5036F74ADA}"/>
              </a:ext>
            </a:extLst>
          </p:cNvPr>
          <p:cNvSpPr/>
          <p:nvPr/>
        </p:nvSpPr>
        <p:spPr>
          <a:xfrm>
            <a:off x="5105400" y="0"/>
            <a:ext cx="40386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518E9F52-93A6-7C1B-9823-3A9C07E2C36A}"/>
              </a:ext>
            </a:extLst>
          </p:cNvPr>
          <p:cNvSpPr>
            <a:spLocks noGrp="1"/>
          </p:cNvSpPr>
          <p:nvPr>
            <p:ph type="title"/>
          </p:nvPr>
        </p:nvSpPr>
        <p:spPr/>
        <p:txBody>
          <a:bodyPr/>
          <a:lstStyle/>
          <a:p>
            <a:r>
              <a:rPr lang="en-US" dirty="0"/>
              <a:t>Setting Policies – Control</a:t>
            </a:r>
          </a:p>
        </p:txBody>
      </p:sp>
      <p:pic>
        <p:nvPicPr>
          <p:cNvPr id="6" name="Picture 5">
            <a:extLst>
              <a:ext uri="{FF2B5EF4-FFF2-40B4-BE49-F238E27FC236}">
                <a16:creationId xmlns:a16="http://schemas.microsoft.com/office/drawing/2014/main" id="{DFFEAB71-A49C-C36A-A473-03DFC6096D17}"/>
              </a:ext>
            </a:extLst>
          </p:cNvPr>
          <p:cNvPicPr>
            <a:picLocks noChangeAspect="1"/>
          </p:cNvPicPr>
          <p:nvPr/>
        </p:nvPicPr>
        <p:blipFill rotWithShape="1">
          <a:blip r:embed="rId3"/>
          <a:srcRect r="18934"/>
          <a:stretch/>
        </p:blipFill>
        <p:spPr>
          <a:xfrm>
            <a:off x="6391275" y="0"/>
            <a:ext cx="2752725" cy="6858000"/>
          </a:xfrm>
          <a:prstGeom prst="rect">
            <a:avLst/>
          </a:prstGeom>
        </p:spPr>
      </p:pic>
      <p:sp>
        <p:nvSpPr>
          <p:cNvPr id="3" name="Content Placeholder 2">
            <a:extLst>
              <a:ext uri="{FF2B5EF4-FFF2-40B4-BE49-F238E27FC236}">
                <a16:creationId xmlns:a16="http://schemas.microsoft.com/office/drawing/2014/main" id="{3C17C54D-F23C-4421-33ED-F7CDD488AE2E}"/>
              </a:ext>
            </a:extLst>
          </p:cNvPr>
          <p:cNvSpPr>
            <a:spLocks noGrp="1"/>
          </p:cNvSpPr>
          <p:nvPr>
            <p:ph idx="1"/>
          </p:nvPr>
        </p:nvSpPr>
        <p:spPr>
          <a:xfrm>
            <a:off x="966786" y="1600200"/>
            <a:ext cx="5129214" cy="3881437"/>
          </a:xfrm>
        </p:spPr>
        <p:txBody>
          <a:bodyPr/>
          <a:lstStyle/>
          <a:p>
            <a:pPr marL="0" marR="7620" indent="0">
              <a:lnSpc>
                <a:spcPct val="100000"/>
              </a:lnSpc>
              <a:spcBef>
                <a:spcPts val="95"/>
              </a:spcBef>
              <a:buNone/>
            </a:pPr>
            <a:r>
              <a:rPr lang="en-US" sz="2600" b="1" spc="-5" dirty="0">
                <a:latin typeface="Calibri" panose="020F0502020204030204" pitchFamily="34" charset="0"/>
                <a:ea typeface="Calibri" panose="020F0502020204030204" pitchFamily="34" charset="0"/>
                <a:cs typeface="Calibri" panose="020F0502020204030204" pitchFamily="34" charset="0"/>
              </a:rPr>
              <a:t>What about a physical inventory?</a:t>
            </a:r>
          </a:p>
          <a:p>
            <a:pPr marL="0" marR="7620" indent="0">
              <a:lnSpc>
                <a:spcPct val="100000"/>
              </a:lnSpc>
              <a:spcBef>
                <a:spcPts val="95"/>
              </a:spcBef>
              <a:buNone/>
            </a:pPr>
            <a:endParaRPr lang="en-US" sz="2400" b="1" spc="-5" dirty="0">
              <a:latin typeface="Calibri" panose="020F0502020204030204" pitchFamily="34" charset="0"/>
              <a:ea typeface="Calibri" panose="020F0502020204030204" pitchFamily="34" charset="0"/>
              <a:cs typeface="Calibri" panose="020F0502020204030204" pitchFamily="34" charset="0"/>
            </a:endParaRPr>
          </a:p>
          <a:p>
            <a:pPr>
              <a:spcBef>
                <a:spcPts val="95"/>
              </a:spcBef>
              <a:spcAft>
                <a:spcPts val="2400"/>
              </a:spcAft>
            </a:pPr>
            <a:r>
              <a:rPr lang="en-US" sz="2400" spc="-5" dirty="0">
                <a:latin typeface="Calibri" panose="020F0502020204030204" pitchFamily="34" charset="0"/>
                <a:ea typeface="Calibri" panose="020F0502020204030204" pitchFamily="34" charset="0"/>
                <a:cs typeface="Calibri" panose="020F0502020204030204" pitchFamily="34" charset="0"/>
              </a:rPr>
              <a:t>How often will physical inventories of capital assets be  performed?</a:t>
            </a:r>
          </a:p>
          <a:p>
            <a:pPr>
              <a:spcBef>
                <a:spcPts val="95"/>
              </a:spcBef>
              <a:spcAft>
                <a:spcPts val="2400"/>
              </a:spcAft>
            </a:pPr>
            <a:r>
              <a:rPr lang="en-US" sz="2400" spc="-5" dirty="0">
                <a:latin typeface="Calibri" panose="020F0502020204030204" pitchFamily="34" charset="0"/>
                <a:ea typeface="Calibri" panose="020F0502020204030204" pitchFamily="34" charset="0"/>
                <a:cs typeface="Calibri" panose="020F0502020204030204" pitchFamily="34" charset="0"/>
              </a:rPr>
              <a:t>Who will be responsible for performing the  inventories?</a:t>
            </a:r>
          </a:p>
          <a:p>
            <a:pPr marL="457200" lvl="1" indent="0">
              <a:buNone/>
            </a:pPr>
            <a:endParaRPr lang="en-US" b="0" i="0" u="none" strike="noStrike" baseline="0" dirty="0">
              <a:solidFill>
                <a:srgbClr val="000000"/>
              </a:solidFill>
              <a:latin typeface="Tahoma" panose="020B0604030504040204" pitchFamily="34" charset="0"/>
            </a:endParaRPr>
          </a:p>
        </p:txBody>
      </p:sp>
    </p:spTree>
    <p:extLst>
      <p:ext uri="{BB962C8B-B14F-4D97-AF65-F5344CB8AC3E}">
        <p14:creationId xmlns:p14="http://schemas.microsoft.com/office/powerpoint/2010/main" val="2223786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pital assets">
            <a:extLst>
              <a:ext uri="{FF2B5EF4-FFF2-40B4-BE49-F238E27FC236}">
                <a16:creationId xmlns:a16="http://schemas.microsoft.com/office/drawing/2014/main" id="{BA478268-330E-3D3A-231A-751E6B0753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2286000" cy="6934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ED994D0-A45F-B527-DFD0-DFC39511A560}"/>
              </a:ext>
            </a:extLst>
          </p:cNvPr>
          <p:cNvSpPr/>
          <p:nvPr/>
        </p:nvSpPr>
        <p:spPr>
          <a:xfrm>
            <a:off x="6553200" y="0"/>
            <a:ext cx="2590799"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4C6DAE-B4B2-F285-1AF7-A607F15EB23C}"/>
              </a:ext>
            </a:extLst>
          </p:cNvPr>
          <p:cNvSpPr>
            <a:spLocks noGrp="1"/>
          </p:cNvSpPr>
          <p:nvPr>
            <p:ph type="title"/>
          </p:nvPr>
        </p:nvSpPr>
        <p:spPr>
          <a:xfrm>
            <a:off x="2301114" y="666316"/>
            <a:ext cx="6324600" cy="1320800"/>
          </a:xfrm>
        </p:spPr>
        <p:txBody>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lang="en-US" b="1" dirty="0"/>
              <a:t>Capital Assets - Definition</a:t>
            </a:r>
            <a:br>
              <a:rPr kumimoji="0" lang="en-US" sz="4000" b="1" i="0" u="none" strike="noStrike" kern="0" cap="none" spc="-10" normalizeH="0" baseline="0" noProof="0" dirty="0">
                <a:ln>
                  <a:noFill/>
                </a:ln>
                <a:effectLst/>
                <a:uLnTx/>
                <a:uFillTx/>
                <a:latin typeface="Calibri"/>
                <a:ea typeface="+mj-ea"/>
                <a:cs typeface="Calibri"/>
              </a:rPr>
            </a:br>
            <a:br>
              <a:rPr kumimoji="0" lang="en-US" sz="1800" b="0" i="0" u="none" strike="noStrike" kern="1200" cap="none" spc="0" normalizeH="0" baseline="0" noProof="0" dirty="0">
                <a:ln>
                  <a:noFill/>
                </a:ln>
                <a:solidFill>
                  <a:prstClr val="black"/>
                </a:solidFill>
                <a:effectLst/>
                <a:uLnTx/>
                <a:uFillTx/>
                <a:latin typeface="Calibri"/>
                <a:ea typeface="+mn-ea"/>
                <a:cs typeface="Calibri"/>
              </a:rPr>
            </a:br>
            <a:endParaRPr lang="en-US" dirty="0"/>
          </a:p>
        </p:txBody>
      </p:sp>
      <p:sp>
        <p:nvSpPr>
          <p:cNvPr id="7" name="Freeform 6">
            <a:extLst>
              <a:ext uri="{FF2B5EF4-FFF2-40B4-BE49-F238E27FC236}">
                <a16:creationId xmlns:a16="http://schemas.microsoft.com/office/drawing/2014/main" id="{8FC329DC-4062-FBA1-C82A-94DD67C70866}"/>
              </a:ext>
            </a:extLst>
          </p:cNvPr>
          <p:cNvSpPr/>
          <p:nvPr/>
        </p:nvSpPr>
        <p:spPr bwMode="auto">
          <a:xfrm flipH="1">
            <a:off x="8625714" y="4038600"/>
            <a:ext cx="533400" cy="2852738"/>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5B72FCBA-C75A-ABB2-7016-5EB377201622}"/>
              </a:ext>
            </a:extLst>
          </p:cNvPr>
          <p:cNvSpPr/>
          <p:nvPr/>
        </p:nvSpPr>
        <p:spPr>
          <a:xfrm>
            <a:off x="5181600" y="5410200"/>
            <a:ext cx="1676400" cy="14396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a:extLst>
              <a:ext uri="{FF2B5EF4-FFF2-40B4-BE49-F238E27FC236}">
                <a16:creationId xmlns:a16="http://schemas.microsoft.com/office/drawing/2014/main" id="{4FE548B0-846A-874B-EAAE-F4448B0E8F58}"/>
              </a:ext>
            </a:extLst>
          </p:cNvPr>
          <p:cNvSpPr txBox="1"/>
          <p:nvPr/>
        </p:nvSpPr>
        <p:spPr>
          <a:xfrm>
            <a:off x="2971800" y="1622451"/>
            <a:ext cx="5257799" cy="4939814"/>
          </a:xfrm>
          <a:prstGeom prst="rect">
            <a:avLst/>
          </a:prstGeom>
          <a:noFill/>
        </p:spPr>
        <p:txBody>
          <a:bodyPr wrap="square">
            <a:spAutoFit/>
          </a:bodyPr>
          <a:lstStyle/>
          <a:p>
            <a:pPr marL="342900" marR="0" indent="-342900">
              <a:lnSpc>
                <a:spcPct val="100000"/>
              </a:lnSpc>
              <a:spcBef>
                <a:spcPts val="1000"/>
              </a:spcBef>
              <a:buClr>
                <a:schemeClr val="accent1"/>
              </a:buClr>
              <a:buSzPct val="80000"/>
              <a:buFont typeface="Wingdings 3" panose="05040102010807070707" pitchFamily="18" charset="2"/>
              <a:buChar char=""/>
              <a:tabLst>
                <a:tab pos="354965" algn="l"/>
                <a:tab pos="355600" algn="l"/>
              </a:tabLst>
              <a:defRPr/>
            </a:pPr>
            <a:r>
              <a:rPr lang="en-US" sz="2400" dirty="0">
                <a:solidFill>
                  <a:srgbClr val="404040"/>
                </a:solidFill>
                <a:latin typeface="Calibri" panose="020F0502020204030204" pitchFamily="34" charset="0"/>
                <a:ea typeface="Calibri" panose="020F0502020204030204" pitchFamily="34" charset="0"/>
                <a:cs typeface="Calibri" panose="020F0502020204030204" pitchFamily="34" charset="0"/>
              </a:rPr>
              <a:t>Examples include:</a:t>
            </a:r>
          </a:p>
          <a:p>
            <a:pPr marL="800100" lvl="1" indent="-342900">
              <a:spcBef>
                <a:spcPts val="1000"/>
              </a:spcBef>
              <a:buClr>
                <a:schemeClr val="accent1"/>
              </a:buClr>
              <a:buSzPct val="90000"/>
              <a:buFont typeface="Wingdings" panose="05000000000000000000" pitchFamily="2" charset="2"/>
              <a:buChar char="q"/>
              <a:tabLst>
                <a:tab pos="354965" algn="l"/>
                <a:tab pos="355600" algn="l"/>
              </a:tabLst>
              <a:defRPr/>
            </a:pPr>
            <a:r>
              <a:rPr lang="en-US" sz="2400" dirty="0">
                <a:solidFill>
                  <a:srgbClr val="404040"/>
                </a:solidFill>
                <a:latin typeface="Calibri" panose="020F0502020204030204" pitchFamily="34" charset="0"/>
                <a:ea typeface="Calibri" panose="020F0502020204030204" pitchFamily="34" charset="0"/>
                <a:cs typeface="Calibri" panose="020F0502020204030204" pitchFamily="34" charset="0"/>
              </a:rPr>
              <a:t>Land</a:t>
            </a:r>
          </a:p>
          <a:p>
            <a:pPr marL="800100" lvl="1" indent="-342900">
              <a:spcBef>
                <a:spcPts val="1000"/>
              </a:spcBef>
              <a:buClr>
                <a:schemeClr val="accent1"/>
              </a:buClr>
              <a:buSzPct val="90000"/>
              <a:buFont typeface="Wingdings" panose="05000000000000000000" pitchFamily="2" charset="2"/>
              <a:buChar char="q"/>
              <a:tabLst>
                <a:tab pos="354965" algn="l"/>
                <a:tab pos="355600" algn="l"/>
              </a:tabLst>
              <a:defRPr/>
            </a:pPr>
            <a:r>
              <a:rPr lang="en-US" sz="2400" dirty="0">
                <a:solidFill>
                  <a:srgbClr val="404040"/>
                </a:solidFill>
                <a:latin typeface="Calibri" panose="020F0502020204030204" pitchFamily="34" charset="0"/>
                <a:ea typeface="Calibri" panose="020F0502020204030204" pitchFamily="34" charset="0"/>
                <a:cs typeface="Calibri" panose="020F0502020204030204" pitchFamily="34" charset="0"/>
              </a:rPr>
              <a:t>Land improvements</a:t>
            </a:r>
          </a:p>
          <a:p>
            <a:pPr marL="800100" lvl="1" indent="-342900">
              <a:spcBef>
                <a:spcPts val="1000"/>
              </a:spcBef>
              <a:buClr>
                <a:schemeClr val="accent1"/>
              </a:buClr>
              <a:buSzPct val="90000"/>
              <a:buFont typeface="Wingdings" panose="05000000000000000000" pitchFamily="2" charset="2"/>
              <a:buChar char="q"/>
              <a:tabLst>
                <a:tab pos="354965" algn="l"/>
                <a:tab pos="355600" algn="l"/>
              </a:tabLst>
              <a:defRPr/>
            </a:pPr>
            <a:r>
              <a:rPr lang="en-US" sz="2400" dirty="0">
                <a:solidFill>
                  <a:srgbClr val="404040"/>
                </a:solidFill>
                <a:latin typeface="Calibri" panose="020F0502020204030204" pitchFamily="34" charset="0"/>
                <a:ea typeface="Calibri" panose="020F0502020204030204" pitchFamily="34" charset="0"/>
                <a:cs typeface="Calibri" panose="020F0502020204030204" pitchFamily="34" charset="0"/>
              </a:rPr>
              <a:t>Construction-in-progress</a:t>
            </a:r>
          </a:p>
          <a:p>
            <a:pPr marL="800100" lvl="1" indent="-342900">
              <a:spcBef>
                <a:spcPts val="1000"/>
              </a:spcBef>
              <a:buClr>
                <a:schemeClr val="accent1"/>
              </a:buClr>
              <a:buSzPct val="90000"/>
              <a:buFont typeface="Wingdings" panose="05000000000000000000" pitchFamily="2" charset="2"/>
              <a:buChar char="q"/>
              <a:tabLst>
                <a:tab pos="354965" algn="l"/>
                <a:tab pos="355600" algn="l"/>
              </a:tabLst>
              <a:defRPr/>
            </a:pPr>
            <a:r>
              <a:rPr lang="en-US" sz="2400" dirty="0">
                <a:solidFill>
                  <a:srgbClr val="404040"/>
                </a:solidFill>
                <a:latin typeface="Calibri" panose="020F0502020204030204" pitchFamily="34" charset="0"/>
                <a:ea typeface="Calibri" panose="020F0502020204030204" pitchFamily="34" charset="0"/>
                <a:cs typeface="Calibri" panose="020F0502020204030204" pitchFamily="34" charset="0"/>
              </a:rPr>
              <a:t>Infrastructure/Improvements</a:t>
            </a:r>
          </a:p>
          <a:p>
            <a:pPr marL="800100" lvl="1" indent="-342900">
              <a:spcBef>
                <a:spcPts val="1000"/>
              </a:spcBef>
              <a:buClr>
                <a:schemeClr val="accent1"/>
              </a:buClr>
              <a:buSzPct val="90000"/>
              <a:buFont typeface="Wingdings" panose="05000000000000000000" pitchFamily="2" charset="2"/>
              <a:buChar char="q"/>
              <a:tabLst>
                <a:tab pos="354965" algn="l"/>
                <a:tab pos="355600" algn="l"/>
              </a:tabLst>
              <a:defRPr/>
            </a:pPr>
            <a:r>
              <a:rPr lang="en-US" sz="2400" dirty="0">
                <a:solidFill>
                  <a:srgbClr val="404040"/>
                </a:solidFill>
                <a:latin typeface="Calibri" panose="020F0502020204030204" pitchFamily="34" charset="0"/>
                <a:ea typeface="Calibri" panose="020F0502020204030204" pitchFamily="34" charset="0"/>
                <a:cs typeface="Calibri" panose="020F0502020204030204" pitchFamily="34" charset="0"/>
              </a:rPr>
              <a:t>Buildings</a:t>
            </a:r>
          </a:p>
          <a:p>
            <a:pPr marL="800100" lvl="1" indent="-342900">
              <a:spcBef>
                <a:spcPts val="1000"/>
              </a:spcBef>
              <a:buClr>
                <a:schemeClr val="accent1"/>
              </a:buClr>
              <a:buSzPct val="90000"/>
              <a:buFont typeface="Wingdings" panose="05000000000000000000" pitchFamily="2" charset="2"/>
              <a:buChar char="q"/>
              <a:tabLst>
                <a:tab pos="354965" algn="l"/>
                <a:tab pos="355600" algn="l"/>
              </a:tabLst>
              <a:defRPr/>
            </a:pPr>
            <a:r>
              <a:rPr lang="en-US" sz="2400" dirty="0">
                <a:solidFill>
                  <a:srgbClr val="404040"/>
                </a:solidFill>
                <a:latin typeface="Calibri" panose="020F0502020204030204" pitchFamily="34" charset="0"/>
                <a:ea typeface="Calibri" panose="020F0502020204030204" pitchFamily="34" charset="0"/>
                <a:cs typeface="Calibri" panose="020F0502020204030204" pitchFamily="34" charset="0"/>
              </a:rPr>
              <a:t>Furniture</a:t>
            </a:r>
          </a:p>
          <a:p>
            <a:pPr marL="800100" lvl="1" indent="-342900">
              <a:spcBef>
                <a:spcPts val="1000"/>
              </a:spcBef>
              <a:buClr>
                <a:schemeClr val="accent1"/>
              </a:buClr>
              <a:buSzPct val="90000"/>
              <a:buFont typeface="Wingdings" panose="05000000000000000000" pitchFamily="2" charset="2"/>
              <a:buChar char="q"/>
              <a:tabLst>
                <a:tab pos="354965" algn="l"/>
                <a:tab pos="355600" algn="l"/>
              </a:tabLst>
              <a:defRPr/>
            </a:pPr>
            <a:r>
              <a:rPr lang="en-US" sz="2400" dirty="0">
                <a:solidFill>
                  <a:srgbClr val="404040"/>
                </a:solidFill>
                <a:latin typeface="Calibri" panose="020F0502020204030204" pitchFamily="34" charset="0"/>
                <a:ea typeface="Calibri" panose="020F0502020204030204" pitchFamily="34" charset="0"/>
                <a:cs typeface="Calibri" panose="020F0502020204030204" pitchFamily="34" charset="0"/>
              </a:rPr>
              <a:t>Motor vehicles</a:t>
            </a:r>
          </a:p>
          <a:p>
            <a:pPr marL="800100" lvl="1" indent="-342900">
              <a:spcBef>
                <a:spcPts val="1000"/>
              </a:spcBef>
              <a:buClr>
                <a:schemeClr val="accent1"/>
              </a:buClr>
              <a:buSzPct val="90000"/>
              <a:buFont typeface="Wingdings" panose="05000000000000000000" pitchFamily="2" charset="2"/>
              <a:buChar char="q"/>
              <a:tabLst>
                <a:tab pos="354965" algn="l"/>
                <a:tab pos="355600" algn="l"/>
              </a:tabLst>
              <a:defRPr/>
            </a:pPr>
            <a:r>
              <a:rPr lang="en-US" sz="2400" dirty="0">
                <a:solidFill>
                  <a:srgbClr val="404040"/>
                </a:solidFill>
                <a:latin typeface="Calibri" panose="020F0502020204030204" pitchFamily="34" charset="0"/>
                <a:ea typeface="Calibri" panose="020F0502020204030204" pitchFamily="34" charset="0"/>
                <a:cs typeface="Calibri" panose="020F0502020204030204" pitchFamily="34" charset="0"/>
              </a:rPr>
              <a:t>Audio-visual</a:t>
            </a:r>
          </a:p>
          <a:p>
            <a:pPr marL="800100" lvl="1" indent="-342900">
              <a:spcBef>
                <a:spcPts val="1000"/>
              </a:spcBef>
              <a:buClr>
                <a:schemeClr val="accent1"/>
              </a:buClr>
              <a:buSzPct val="90000"/>
              <a:buFont typeface="Wingdings" panose="05000000000000000000" pitchFamily="2" charset="2"/>
              <a:buChar char="q"/>
              <a:tabLst>
                <a:tab pos="354965" algn="l"/>
                <a:tab pos="355600" algn="l"/>
              </a:tabLst>
              <a:defRPr/>
            </a:pPr>
            <a:r>
              <a:rPr lang="en-US" sz="2400" dirty="0">
                <a:solidFill>
                  <a:srgbClr val="404040"/>
                </a:solidFill>
                <a:latin typeface="Calibri" panose="020F0502020204030204" pitchFamily="34" charset="0"/>
                <a:ea typeface="Calibri" panose="020F0502020204030204" pitchFamily="34" charset="0"/>
                <a:cs typeface="Calibri" panose="020F0502020204030204" pitchFamily="34" charset="0"/>
              </a:rPr>
              <a:t>Software</a:t>
            </a:r>
          </a:p>
        </p:txBody>
      </p:sp>
      <p:pic>
        <p:nvPicPr>
          <p:cNvPr id="10" name="Picture 9" descr="A red check mark on a black background&#10;&#10;Description automatically generated">
            <a:extLst>
              <a:ext uri="{FF2B5EF4-FFF2-40B4-BE49-F238E27FC236}">
                <a16:creationId xmlns:a16="http://schemas.microsoft.com/office/drawing/2014/main" id="{E6093C71-DF68-DF52-E810-26DDC6DC8A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3775" y="2089155"/>
            <a:ext cx="363823" cy="358770"/>
          </a:xfrm>
          <a:prstGeom prst="rect">
            <a:avLst/>
          </a:prstGeom>
        </p:spPr>
      </p:pic>
      <p:pic>
        <p:nvPicPr>
          <p:cNvPr id="11" name="Picture 10" descr="A red check mark on a black background&#10;&#10;Description automatically generated">
            <a:extLst>
              <a:ext uri="{FF2B5EF4-FFF2-40B4-BE49-F238E27FC236}">
                <a16:creationId xmlns:a16="http://schemas.microsoft.com/office/drawing/2014/main" id="{70BEFEF3-BC84-75FC-455F-97FFE3065C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2377" y="2581275"/>
            <a:ext cx="363823" cy="358770"/>
          </a:xfrm>
          <a:prstGeom prst="rect">
            <a:avLst/>
          </a:prstGeom>
        </p:spPr>
      </p:pic>
      <p:pic>
        <p:nvPicPr>
          <p:cNvPr id="12" name="Picture 11" descr="A red check mark on a black background&#10;&#10;Description automatically generated">
            <a:extLst>
              <a:ext uri="{FF2B5EF4-FFF2-40B4-BE49-F238E27FC236}">
                <a16:creationId xmlns:a16="http://schemas.microsoft.com/office/drawing/2014/main" id="{74EADD5B-1017-DF0F-52CF-A889252FB4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1902" y="3057525"/>
            <a:ext cx="363823" cy="358770"/>
          </a:xfrm>
          <a:prstGeom prst="rect">
            <a:avLst/>
          </a:prstGeom>
        </p:spPr>
      </p:pic>
      <p:pic>
        <p:nvPicPr>
          <p:cNvPr id="13" name="Picture 12" descr="A red check mark on a black background&#10;&#10;Description automatically generated">
            <a:extLst>
              <a:ext uri="{FF2B5EF4-FFF2-40B4-BE49-F238E27FC236}">
                <a16:creationId xmlns:a16="http://schemas.microsoft.com/office/drawing/2014/main" id="{F5D040A2-9B5B-6117-AE23-056212985A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3775" y="3571875"/>
            <a:ext cx="363823" cy="358770"/>
          </a:xfrm>
          <a:prstGeom prst="rect">
            <a:avLst/>
          </a:prstGeom>
        </p:spPr>
      </p:pic>
      <p:pic>
        <p:nvPicPr>
          <p:cNvPr id="14" name="Picture 13" descr="A red check mark on a black background&#10;&#10;Description automatically generated">
            <a:extLst>
              <a:ext uri="{FF2B5EF4-FFF2-40B4-BE49-F238E27FC236}">
                <a16:creationId xmlns:a16="http://schemas.microsoft.com/office/drawing/2014/main" id="{BAB0732B-EE44-762D-5D23-A2C7DE44D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3300" y="4060830"/>
            <a:ext cx="363823" cy="358770"/>
          </a:xfrm>
          <a:prstGeom prst="rect">
            <a:avLst/>
          </a:prstGeom>
        </p:spPr>
      </p:pic>
      <p:pic>
        <p:nvPicPr>
          <p:cNvPr id="15" name="Picture 14" descr="A red check mark on a black background&#10;&#10;Description automatically generated">
            <a:extLst>
              <a:ext uri="{FF2B5EF4-FFF2-40B4-BE49-F238E27FC236}">
                <a16:creationId xmlns:a16="http://schemas.microsoft.com/office/drawing/2014/main" id="{5292AADD-4757-D914-23ED-3B6732EE3A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3775" y="4533900"/>
            <a:ext cx="363823" cy="358770"/>
          </a:xfrm>
          <a:prstGeom prst="rect">
            <a:avLst/>
          </a:prstGeom>
        </p:spPr>
      </p:pic>
      <p:pic>
        <p:nvPicPr>
          <p:cNvPr id="16" name="Picture 15" descr="A red check mark on a black background&#10;&#10;Description automatically generated">
            <a:extLst>
              <a:ext uri="{FF2B5EF4-FFF2-40B4-BE49-F238E27FC236}">
                <a16:creationId xmlns:a16="http://schemas.microsoft.com/office/drawing/2014/main" id="{E27E26D1-7E06-1B6D-D93C-D2770006F2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1902" y="5029200"/>
            <a:ext cx="363823" cy="358770"/>
          </a:xfrm>
          <a:prstGeom prst="rect">
            <a:avLst/>
          </a:prstGeom>
        </p:spPr>
      </p:pic>
      <p:pic>
        <p:nvPicPr>
          <p:cNvPr id="17" name="Picture 16" descr="A red check mark on a black background&#10;&#10;Description automatically generated">
            <a:extLst>
              <a:ext uri="{FF2B5EF4-FFF2-40B4-BE49-F238E27FC236}">
                <a16:creationId xmlns:a16="http://schemas.microsoft.com/office/drawing/2014/main" id="{4051AFF0-18DC-F698-DCA5-EB8F71F713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1902" y="5518155"/>
            <a:ext cx="363823" cy="358770"/>
          </a:xfrm>
          <a:prstGeom prst="rect">
            <a:avLst/>
          </a:prstGeom>
        </p:spPr>
      </p:pic>
      <p:pic>
        <p:nvPicPr>
          <p:cNvPr id="18" name="Picture 17" descr="A red check mark on a black background&#10;&#10;Description automatically generated">
            <a:extLst>
              <a:ext uri="{FF2B5EF4-FFF2-40B4-BE49-F238E27FC236}">
                <a16:creationId xmlns:a16="http://schemas.microsoft.com/office/drawing/2014/main" id="{90539705-5EE6-F372-6A69-E19D6E912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3300" y="5994405"/>
            <a:ext cx="363823" cy="358770"/>
          </a:xfrm>
          <a:prstGeom prst="rect">
            <a:avLst/>
          </a:prstGeom>
        </p:spPr>
      </p:pic>
    </p:spTree>
    <p:extLst>
      <p:ext uri="{BB962C8B-B14F-4D97-AF65-F5344CB8AC3E}">
        <p14:creationId xmlns:p14="http://schemas.microsoft.com/office/powerpoint/2010/main" val="9584032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E9F52-93A6-7C1B-9823-3A9C07E2C36A}"/>
              </a:ext>
            </a:extLst>
          </p:cNvPr>
          <p:cNvSpPr>
            <a:spLocks noGrp="1"/>
          </p:cNvSpPr>
          <p:nvPr>
            <p:ph type="title"/>
          </p:nvPr>
        </p:nvSpPr>
        <p:spPr>
          <a:xfrm>
            <a:off x="652423" y="1905000"/>
            <a:ext cx="6348413" cy="1320800"/>
          </a:xfrm>
        </p:spPr>
        <p:txBody>
          <a:bodyPr/>
          <a:lstStyle/>
          <a:p>
            <a:pPr>
              <a:spcAft>
                <a:spcPts val="1200"/>
              </a:spcAft>
            </a:pPr>
            <a:r>
              <a:rPr lang="en-US" dirty="0"/>
              <a:t>Internal Control related to</a:t>
            </a:r>
            <a:br>
              <a:rPr lang="en-US" dirty="0"/>
            </a:br>
            <a:r>
              <a:rPr lang="en-US" dirty="0"/>
              <a:t>Capital Outlay</a:t>
            </a:r>
            <a:br>
              <a:rPr lang="en-US" dirty="0"/>
            </a:br>
            <a:r>
              <a:rPr lang="en-US" sz="2400" dirty="0"/>
              <a:t>Understanding how to safeguard these assets</a:t>
            </a:r>
            <a:br>
              <a:rPr lang="en-US" sz="2400" dirty="0"/>
            </a:br>
            <a:endParaRPr lang="en-US" sz="2400" dirty="0"/>
          </a:p>
        </p:txBody>
      </p:sp>
      <p:cxnSp>
        <p:nvCxnSpPr>
          <p:cNvPr id="4" name="Straight Connector 3">
            <a:extLst>
              <a:ext uri="{FF2B5EF4-FFF2-40B4-BE49-F238E27FC236}">
                <a16:creationId xmlns:a16="http://schemas.microsoft.com/office/drawing/2014/main" id="{78F6D02F-B9BD-9895-0F68-52F918B34989}"/>
              </a:ext>
            </a:extLst>
          </p:cNvPr>
          <p:cNvCxnSpPr>
            <a:cxnSpLocks/>
          </p:cNvCxnSpPr>
          <p:nvPr/>
        </p:nvCxnSpPr>
        <p:spPr>
          <a:xfrm>
            <a:off x="685800" y="3048000"/>
            <a:ext cx="634841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61130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E9F52-93A6-7C1B-9823-3A9C07E2C36A}"/>
              </a:ext>
            </a:extLst>
          </p:cNvPr>
          <p:cNvSpPr>
            <a:spLocks noGrp="1"/>
          </p:cNvSpPr>
          <p:nvPr>
            <p:ph type="title"/>
          </p:nvPr>
        </p:nvSpPr>
        <p:spPr>
          <a:xfrm>
            <a:off x="609600" y="609600"/>
            <a:ext cx="6705600" cy="1295400"/>
          </a:xfrm>
        </p:spPr>
        <p:txBody>
          <a:bodyPr/>
          <a:lstStyle/>
          <a:p>
            <a:r>
              <a:rPr lang="en-US" sz="3400" dirty="0"/>
              <a:t>Why are Internal Controls related to Capital Assets Important?</a:t>
            </a:r>
          </a:p>
        </p:txBody>
      </p:sp>
      <p:sp>
        <p:nvSpPr>
          <p:cNvPr id="3" name="Content Placeholder 2">
            <a:extLst>
              <a:ext uri="{FF2B5EF4-FFF2-40B4-BE49-F238E27FC236}">
                <a16:creationId xmlns:a16="http://schemas.microsoft.com/office/drawing/2014/main" id="{3C17C54D-F23C-4421-33ED-F7CDD488AE2E}"/>
              </a:ext>
            </a:extLst>
          </p:cNvPr>
          <p:cNvSpPr>
            <a:spLocks noGrp="1"/>
          </p:cNvSpPr>
          <p:nvPr>
            <p:ph idx="1"/>
          </p:nvPr>
        </p:nvSpPr>
        <p:spPr>
          <a:xfrm>
            <a:off x="914400" y="2514600"/>
            <a:ext cx="6553200" cy="3119437"/>
          </a:xfrm>
        </p:spPr>
        <p:txBody>
          <a:bodyPr/>
          <a:lstStyle/>
          <a:p>
            <a:pPr marL="57150" indent="0" algn="ctr">
              <a:buNone/>
            </a:pPr>
            <a:r>
              <a:rPr lang="en-US" sz="4400" b="1" dirty="0">
                <a:solidFill>
                  <a:schemeClr val="tx1"/>
                </a:solidFill>
                <a:latin typeface="Calibri" panose="020F0502020204030204" pitchFamily="34" charset="0"/>
                <a:ea typeface="Calibri" panose="020F0502020204030204" pitchFamily="34" charset="0"/>
                <a:cs typeface="Calibri" panose="020F0502020204030204" pitchFamily="34" charset="0"/>
              </a:rPr>
              <a:t>Capital Assets =</a:t>
            </a:r>
          </a:p>
          <a:p>
            <a:pPr marL="57150" indent="0" algn="ctr">
              <a:buNone/>
            </a:pPr>
            <a:r>
              <a:rPr lang="en-US" sz="4400" b="1" i="0" u="none" strike="noStrike" baseline="0" dirty="0">
                <a:solidFill>
                  <a:schemeClr val="tx1"/>
                </a:solidFill>
                <a:latin typeface="Calibri" panose="020F0502020204030204" pitchFamily="34" charset="0"/>
                <a:ea typeface="Calibri" panose="020F0502020204030204" pitchFamily="34" charset="0"/>
                <a:cs typeface="Calibri" panose="020F0502020204030204" pitchFamily="34" charset="0"/>
              </a:rPr>
              <a:t>large investment</a:t>
            </a:r>
          </a:p>
          <a:p>
            <a:pPr marL="57150" indent="0" algn="ctr">
              <a:buNone/>
            </a:pPr>
            <a:r>
              <a:rPr lang="en-US" sz="4400" b="1" i="0" u="none" strike="noStrike" baseline="0" dirty="0">
                <a:solidFill>
                  <a:schemeClr val="tx1"/>
                </a:solidFill>
                <a:latin typeface="Calibri" panose="020F0502020204030204" pitchFamily="34" charset="0"/>
                <a:ea typeface="Calibri" panose="020F0502020204030204" pitchFamily="34" charset="0"/>
                <a:cs typeface="Calibri" panose="020F0502020204030204" pitchFamily="34" charset="0"/>
              </a:rPr>
              <a:t>of </a:t>
            </a:r>
            <a:r>
              <a:rPr lang="en-US" sz="4400" b="1" dirty="0">
                <a:solidFill>
                  <a:schemeClr val="tx1"/>
                </a:solidFill>
                <a:latin typeface="Calibri" panose="020F0502020204030204" pitchFamily="34" charset="0"/>
                <a:ea typeface="Calibri" panose="020F0502020204030204" pitchFamily="34" charset="0"/>
                <a:cs typeface="Calibri" panose="020F0502020204030204" pitchFamily="34" charset="0"/>
              </a:rPr>
              <a:t>public dollars</a:t>
            </a:r>
            <a:endParaRPr lang="en-US" sz="4400" b="1" i="0" u="none" strike="noStrike" baseline="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353285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E9F52-93A6-7C1B-9823-3A9C07E2C36A}"/>
              </a:ext>
            </a:extLst>
          </p:cNvPr>
          <p:cNvSpPr>
            <a:spLocks noGrp="1"/>
          </p:cNvSpPr>
          <p:nvPr>
            <p:ph type="title"/>
          </p:nvPr>
        </p:nvSpPr>
        <p:spPr/>
        <p:txBody>
          <a:bodyPr/>
          <a:lstStyle/>
          <a:p>
            <a:pPr marL="124460">
              <a:lnSpc>
                <a:spcPts val="3650"/>
              </a:lnSpc>
              <a:spcBef>
                <a:spcPts val="100"/>
              </a:spcBef>
            </a:pPr>
            <a:r>
              <a:rPr lang="en-US" dirty="0"/>
              <a:t>Control </a:t>
            </a:r>
            <a:r>
              <a:rPr lang="en-US" spc="-5" dirty="0"/>
              <a:t>Objectives </a:t>
            </a:r>
            <a:r>
              <a:rPr lang="en-US" dirty="0"/>
              <a:t>for</a:t>
            </a:r>
            <a:r>
              <a:rPr lang="en-US" spc="-75" dirty="0"/>
              <a:t> </a:t>
            </a:r>
            <a:r>
              <a:rPr lang="en-US" dirty="0"/>
              <a:t>Internal</a:t>
            </a:r>
            <a:r>
              <a:rPr lang="en-US" spc="-60" dirty="0">
                <a:uFill>
                  <a:solidFill>
                    <a:srgbClr val="837E7E"/>
                  </a:solidFill>
                </a:uFill>
              </a:rPr>
              <a:t> </a:t>
            </a:r>
            <a:r>
              <a:rPr lang="en-US" dirty="0">
                <a:uFill>
                  <a:solidFill>
                    <a:srgbClr val="837E7E"/>
                  </a:solidFill>
                </a:uFill>
              </a:rPr>
              <a:t>Controls</a:t>
            </a:r>
            <a:endParaRPr lang="en-US" dirty="0"/>
          </a:p>
        </p:txBody>
      </p:sp>
      <p:sp>
        <p:nvSpPr>
          <p:cNvPr id="3" name="Content Placeholder 2">
            <a:extLst>
              <a:ext uri="{FF2B5EF4-FFF2-40B4-BE49-F238E27FC236}">
                <a16:creationId xmlns:a16="http://schemas.microsoft.com/office/drawing/2014/main" id="{3C17C54D-F23C-4421-33ED-F7CDD488AE2E}"/>
              </a:ext>
            </a:extLst>
          </p:cNvPr>
          <p:cNvSpPr>
            <a:spLocks noGrp="1"/>
          </p:cNvSpPr>
          <p:nvPr>
            <p:ph idx="1"/>
          </p:nvPr>
        </p:nvSpPr>
        <p:spPr>
          <a:xfrm>
            <a:off x="914400" y="2057400"/>
            <a:ext cx="6553200" cy="3881437"/>
          </a:xfrm>
        </p:spPr>
        <p:txBody>
          <a:bodyPr/>
          <a:lstStyle/>
          <a:p>
            <a:pPr marL="127000" indent="-457200">
              <a:lnSpc>
                <a:spcPct val="100000"/>
              </a:lnSpc>
              <a:spcBef>
                <a:spcPts val="1695"/>
              </a:spcBef>
              <a:buFont typeface="+mj-lt"/>
              <a:buAutoNum type="arabicPeriod"/>
            </a:pPr>
            <a:r>
              <a:rPr lang="en-US" sz="2400" b="1" spc="-5" dirty="0">
                <a:latin typeface="Calibri" panose="020F0502020204030204" pitchFamily="34" charset="0"/>
                <a:ea typeface="Calibri" panose="020F0502020204030204" pitchFamily="34" charset="0"/>
                <a:cs typeface="Calibri" panose="020F0502020204030204" pitchFamily="34" charset="0"/>
              </a:rPr>
              <a:t>Control</a:t>
            </a:r>
            <a:r>
              <a:rPr lang="en-US" sz="2400" b="1" spc="-35" dirty="0">
                <a:latin typeface="Calibri" panose="020F0502020204030204" pitchFamily="34" charset="0"/>
                <a:ea typeface="Calibri" panose="020F0502020204030204" pitchFamily="34" charset="0"/>
                <a:cs typeface="Calibri" panose="020F0502020204030204" pitchFamily="34" charset="0"/>
              </a:rPr>
              <a:t> </a:t>
            </a:r>
            <a:r>
              <a:rPr lang="en-US" sz="2400" b="1" spc="-5" dirty="0">
                <a:latin typeface="Calibri" panose="020F0502020204030204" pitchFamily="34" charset="0"/>
                <a:ea typeface="Calibri" panose="020F0502020204030204" pitchFamily="34" charset="0"/>
                <a:cs typeface="Calibri" panose="020F0502020204030204" pitchFamily="34" charset="0"/>
              </a:rPr>
              <a:t>operations</a:t>
            </a:r>
            <a:endParaRPr lang="en-US" sz="2400" b="1" dirty="0">
              <a:latin typeface="Calibri" panose="020F0502020204030204" pitchFamily="34" charset="0"/>
              <a:ea typeface="Calibri" panose="020F0502020204030204" pitchFamily="34" charset="0"/>
              <a:cs typeface="Calibri" panose="020F0502020204030204" pitchFamily="34" charset="0"/>
            </a:endParaRPr>
          </a:p>
          <a:p>
            <a:pPr marL="914400" lvl="2" indent="-330200">
              <a:spcBef>
                <a:spcPts val="1695"/>
              </a:spcBef>
            </a:pPr>
            <a:r>
              <a:rPr lang="en-US" sz="2200" spc="-5" dirty="0">
                <a:latin typeface="Calibri" panose="020F0502020204030204" pitchFamily="34" charset="0"/>
                <a:ea typeface="Calibri" panose="020F0502020204030204" pitchFamily="34" charset="0"/>
                <a:cs typeface="Calibri" panose="020F0502020204030204" pitchFamily="34" charset="0"/>
              </a:rPr>
              <a:t>Establish levels </a:t>
            </a:r>
            <a:r>
              <a:rPr lang="en-US" sz="2200" dirty="0">
                <a:latin typeface="Calibri" panose="020F0502020204030204" pitchFamily="34" charset="0"/>
                <a:ea typeface="Calibri" panose="020F0502020204030204" pitchFamily="34" charset="0"/>
                <a:cs typeface="Calibri" panose="020F0502020204030204" pitchFamily="34" charset="0"/>
              </a:rPr>
              <a:t>of </a:t>
            </a:r>
            <a:r>
              <a:rPr lang="en-US" sz="2200" spc="-5" dirty="0">
                <a:latin typeface="Calibri" panose="020F0502020204030204" pitchFamily="34" charset="0"/>
                <a:ea typeface="Calibri" panose="020F0502020204030204" pitchFamily="34" charset="0"/>
                <a:cs typeface="Calibri" panose="020F0502020204030204" pitchFamily="34" charset="0"/>
              </a:rPr>
              <a:t>authority </a:t>
            </a:r>
            <a:r>
              <a:rPr lang="en-US" sz="2200" spc="-10" dirty="0">
                <a:latin typeface="Calibri" panose="020F0502020204030204" pitchFamily="34" charset="0"/>
                <a:ea typeface="Calibri" panose="020F0502020204030204" pitchFamily="34" charset="0"/>
                <a:cs typeface="Calibri" panose="020F0502020204030204" pitchFamily="34" charset="0"/>
              </a:rPr>
              <a:t>for approval </a:t>
            </a:r>
            <a:r>
              <a:rPr lang="en-US" sz="2200" dirty="0">
                <a:latin typeface="Calibri" panose="020F0502020204030204" pitchFamily="34" charset="0"/>
                <a:ea typeface="Calibri" panose="020F0502020204030204" pitchFamily="34" charset="0"/>
                <a:cs typeface="Calibri" panose="020F0502020204030204" pitchFamily="34" charset="0"/>
              </a:rPr>
              <a:t>of  </a:t>
            </a:r>
            <a:r>
              <a:rPr lang="en-US" sz="2200" spc="-5" dirty="0">
                <a:latin typeface="Calibri" panose="020F0502020204030204" pitchFamily="34" charset="0"/>
                <a:ea typeface="Calibri" panose="020F0502020204030204" pitchFamily="34" charset="0"/>
                <a:cs typeface="Calibri" panose="020F0502020204030204" pitchFamily="34" charset="0"/>
              </a:rPr>
              <a:t>transactions</a:t>
            </a:r>
          </a:p>
          <a:p>
            <a:pPr marL="914400" lvl="2" indent="-330200">
              <a:spcBef>
                <a:spcPts val="1695"/>
              </a:spcBef>
            </a:pPr>
            <a:r>
              <a:rPr lang="en-US" sz="2200" dirty="0">
                <a:latin typeface="Calibri" panose="020F0502020204030204" pitchFamily="34" charset="0"/>
                <a:ea typeface="Calibri" panose="020F0502020204030204" pitchFamily="34" charset="0"/>
                <a:cs typeface="Calibri" panose="020F0502020204030204" pitchFamily="34" charset="0"/>
              </a:rPr>
              <a:t> Adequate </a:t>
            </a:r>
            <a:r>
              <a:rPr lang="en-US" sz="2200" spc="-5" dirty="0">
                <a:latin typeface="Calibri" panose="020F0502020204030204" pitchFamily="34" charset="0"/>
                <a:ea typeface="Calibri" panose="020F0502020204030204" pitchFamily="34" charset="0"/>
                <a:cs typeface="Calibri" panose="020F0502020204030204" pitchFamily="34" charset="0"/>
              </a:rPr>
              <a:t>reporting system </a:t>
            </a:r>
            <a:r>
              <a:rPr lang="en-US" sz="2200" spc="-10" dirty="0">
                <a:latin typeface="Calibri" panose="020F0502020204030204" pitchFamily="34" charset="0"/>
                <a:ea typeface="Calibri" panose="020F0502020204030204" pitchFamily="34" charset="0"/>
                <a:cs typeface="Calibri" panose="020F0502020204030204" pitchFamily="34" charset="0"/>
              </a:rPr>
              <a:t>for </a:t>
            </a:r>
            <a:r>
              <a:rPr lang="en-US" sz="2200" spc="-5" dirty="0">
                <a:latin typeface="Calibri" panose="020F0502020204030204" pitchFamily="34" charset="0"/>
                <a:ea typeface="Calibri" panose="020F0502020204030204" pitchFamily="34" charset="0"/>
                <a:cs typeface="Calibri" panose="020F0502020204030204" pitchFamily="34" charset="0"/>
              </a:rPr>
              <a:t>approvers </a:t>
            </a:r>
            <a:r>
              <a:rPr lang="en-US" sz="2200" dirty="0">
                <a:latin typeface="Calibri" panose="020F0502020204030204" pitchFamily="34" charset="0"/>
                <a:ea typeface="Calibri" panose="020F0502020204030204" pitchFamily="34" charset="0"/>
                <a:cs typeface="Calibri" panose="020F0502020204030204" pitchFamily="34" charset="0"/>
              </a:rPr>
              <a:t>to</a:t>
            </a:r>
            <a:r>
              <a:rPr lang="en-US" sz="2200" spc="-95" dirty="0">
                <a:latin typeface="Calibri" panose="020F0502020204030204" pitchFamily="34" charset="0"/>
                <a:ea typeface="Calibri" panose="020F0502020204030204" pitchFamily="34" charset="0"/>
                <a:cs typeface="Calibri" panose="020F0502020204030204" pitchFamily="34" charset="0"/>
              </a:rPr>
              <a:t> </a:t>
            </a:r>
            <a:r>
              <a:rPr lang="en-US" sz="2200" dirty="0">
                <a:latin typeface="Calibri" panose="020F0502020204030204" pitchFamily="34" charset="0"/>
                <a:ea typeface="Calibri" panose="020F0502020204030204" pitchFamily="34" charset="0"/>
                <a:cs typeface="Calibri" panose="020F0502020204030204" pitchFamily="34" charset="0"/>
              </a:rPr>
              <a:t>monitor  </a:t>
            </a:r>
          </a:p>
          <a:p>
            <a:pPr marL="127000" indent="-457200">
              <a:spcBef>
                <a:spcPts val="1695"/>
              </a:spcBef>
              <a:buFont typeface="+mj-lt"/>
              <a:buAutoNum type="arabicPeriod"/>
            </a:pPr>
            <a:r>
              <a:rPr lang="en-US" sz="2400" b="1" spc="-10" dirty="0">
                <a:latin typeface="Calibri" panose="020F0502020204030204" pitchFamily="34" charset="0"/>
                <a:ea typeface="Calibri" panose="020F0502020204030204" pitchFamily="34" charset="0"/>
                <a:cs typeface="Calibri" panose="020F0502020204030204" pitchFamily="34" charset="0"/>
              </a:rPr>
              <a:t>Safeguard</a:t>
            </a:r>
            <a:r>
              <a:rPr lang="en-US" sz="2400" b="1" spc="-20" dirty="0">
                <a:latin typeface="Calibri" panose="020F0502020204030204" pitchFamily="34" charset="0"/>
                <a:ea typeface="Calibri" panose="020F0502020204030204" pitchFamily="34" charset="0"/>
                <a:cs typeface="Calibri" panose="020F0502020204030204" pitchFamily="34" charset="0"/>
              </a:rPr>
              <a:t> </a:t>
            </a:r>
            <a:r>
              <a:rPr lang="en-US" sz="2400" b="1" spc="-5" dirty="0">
                <a:latin typeface="Calibri" panose="020F0502020204030204" pitchFamily="34" charset="0"/>
                <a:ea typeface="Calibri" panose="020F0502020204030204" pitchFamily="34" charset="0"/>
                <a:cs typeface="Calibri" panose="020F0502020204030204" pitchFamily="34" charset="0"/>
              </a:rPr>
              <a:t>assets</a:t>
            </a:r>
            <a:endParaRPr lang="en-US" sz="2400" b="1" dirty="0">
              <a:latin typeface="Calibri" panose="020F0502020204030204" pitchFamily="34" charset="0"/>
              <a:ea typeface="Calibri" panose="020F0502020204030204" pitchFamily="34" charset="0"/>
              <a:cs typeface="Calibri" panose="020F0502020204030204" pitchFamily="34" charset="0"/>
            </a:endParaRPr>
          </a:p>
          <a:p>
            <a:pPr marL="914400" lvl="2" indent="-330200">
              <a:spcBef>
                <a:spcPts val="1695"/>
              </a:spcBef>
            </a:pPr>
            <a:r>
              <a:rPr lang="en-US" sz="2200" spc="-20" dirty="0">
                <a:latin typeface="Calibri" panose="020F0502020204030204" pitchFamily="34" charset="0"/>
                <a:ea typeface="Calibri" panose="020F0502020204030204" pitchFamily="34" charset="0"/>
                <a:cs typeface="Calibri" panose="020F0502020204030204" pitchFamily="34" charset="0"/>
              </a:rPr>
              <a:t> Waste, inefficiency, </a:t>
            </a:r>
            <a:r>
              <a:rPr lang="en-US" sz="2200" spc="-60" dirty="0">
                <a:latin typeface="Calibri" panose="020F0502020204030204" pitchFamily="34" charset="0"/>
                <a:ea typeface="Calibri" panose="020F0502020204030204" pitchFamily="34" charset="0"/>
                <a:cs typeface="Calibri" panose="020F0502020204030204" pitchFamily="34" charset="0"/>
              </a:rPr>
              <a:t>error, </a:t>
            </a:r>
            <a:r>
              <a:rPr lang="en-US" sz="2200" dirty="0">
                <a:latin typeface="Calibri" panose="020F0502020204030204" pitchFamily="34" charset="0"/>
                <a:ea typeface="Calibri" panose="020F0502020204030204" pitchFamily="34" charset="0"/>
                <a:cs typeface="Calibri" panose="020F0502020204030204" pitchFamily="34" charset="0"/>
              </a:rPr>
              <a:t>theft or</a:t>
            </a:r>
            <a:r>
              <a:rPr lang="en-US" sz="2200" spc="45" dirty="0">
                <a:latin typeface="Calibri" panose="020F0502020204030204" pitchFamily="34" charset="0"/>
                <a:ea typeface="Calibri" panose="020F0502020204030204" pitchFamily="34" charset="0"/>
                <a:cs typeface="Calibri" panose="020F0502020204030204" pitchFamily="34" charset="0"/>
              </a:rPr>
              <a:t> </a:t>
            </a:r>
            <a:r>
              <a:rPr lang="en-US" sz="2200" spc="-10" dirty="0">
                <a:latin typeface="Calibri" panose="020F0502020204030204" pitchFamily="34" charset="0"/>
                <a:ea typeface="Calibri" panose="020F0502020204030204" pitchFamily="34" charset="0"/>
                <a:cs typeface="Calibri" panose="020F0502020204030204" pitchFamily="34" charset="0"/>
              </a:rPr>
              <a:t>fraud</a:t>
            </a:r>
            <a:endParaRPr lang="en-US" sz="2200" dirty="0">
              <a:latin typeface="Calibri" panose="020F0502020204030204" pitchFamily="34" charset="0"/>
              <a:ea typeface="Calibri" panose="020F0502020204030204" pitchFamily="34" charset="0"/>
              <a:cs typeface="Calibri" panose="020F0502020204030204" pitchFamily="34" charset="0"/>
            </a:endParaRPr>
          </a:p>
          <a:p>
            <a:pPr marL="457200" lvl="1" indent="0">
              <a:buNone/>
            </a:pPr>
            <a:endParaRPr lang="en-US" b="0" i="0" u="none" strike="noStrike" baseline="0" dirty="0">
              <a:solidFill>
                <a:srgbClr val="000000"/>
              </a:solidFill>
              <a:latin typeface="Tahoma" panose="020B0604030504040204" pitchFamily="34" charset="0"/>
            </a:endParaRPr>
          </a:p>
        </p:txBody>
      </p:sp>
    </p:spTree>
    <p:extLst>
      <p:ext uri="{BB962C8B-B14F-4D97-AF65-F5344CB8AC3E}">
        <p14:creationId xmlns:p14="http://schemas.microsoft.com/office/powerpoint/2010/main" val="23470385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E9F52-93A6-7C1B-9823-3A9C07E2C36A}"/>
              </a:ext>
            </a:extLst>
          </p:cNvPr>
          <p:cNvSpPr>
            <a:spLocks noGrp="1"/>
          </p:cNvSpPr>
          <p:nvPr>
            <p:ph type="title"/>
          </p:nvPr>
        </p:nvSpPr>
        <p:spPr/>
        <p:txBody>
          <a:bodyPr/>
          <a:lstStyle/>
          <a:p>
            <a:pPr marL="124460">
              <a:lnSpc>
                <a:spcPts val="3650"/>
              </a:lnSpc>
              <a:spcBef>
                <a:spcPts val="100"/>
              </a:spcBef>
            </a:pPr>
            <a:r>
              <a:rPr lang="en-US" dirty="0"/>
              <a:t>Control </a:t>
            </a:r>
            <a:r>
              <a:rPr lang="en-US" spc="-5" dirty="0"/>
              <a:t>Objectives </a:t>
            </a:r>
            <a:r>
              <a:rPr lang="en-US" dirty="0"/>
              <a:t>for</a:t>
            </a:r>
            <a:r>
              <a:rPr lang="en-US" spc="-75" dirty="0"/>
              <a:t> </a:t>
            </a:r>
            <a:r>
              <a:rPr lang="en-US" dirty="0"/>
              <a:t>Internal</a:t>
            </a:r>
            <a:r>
              <a:rPr lang="en-US" spc="-60" dirty="0">
                <a:uFill>
                  <a:solidFill>
                    <a:srgbClr val="837E7E"/>
                  </a:solidFill>
                </a:uFill>
              </a:rPr>
              <a:t> </a:t>
            </a:r>
            <a:r>
              <a:rPr lang="en-US" dirty="0">
                <a:uFill>
                  <a:solidFill>
                    <a:srgbClr val="837E7E"/>
                  </a:solidFill>
                </a:uFill>
              </a:rPr>
              <a:t>Controls</a:t>
            </a:r>
            <a:endParaRPr lang="en-US" dirty="0"/>
          </a:p>
        </p:txBody>
      </p:sp>
      <p:sp>
        <p:nvSpPr>
          <p:cNvPr id="3" name="Content Placeholder 2">
            <a:extLst>
              <a:ext uri="{FF2B5EF4-FFF2-40B4-BE49-F238E27FC236}">
                <a16:creationId xmlns:a16="http://schemas.microsoft.com/office/drawing/2014/main" id="{3C17C54D-F23C-4421-33ED-F7CDD488AE2E}"/>
              </a:ext>
            </a:extLst>
          </p:cNvPr>
          <p:cNvSpPr>
            <a:spLocks noGrp="1"/>
          </p:cNvSpPr>
          <p:nvPr>
            <p:ph idx="1"/>
          </p:nvPr>
        </p:nvSpPr>
        <p:spPr>
          <a:xfrm>
            <a:off x="914399" y="2057400"/>
            <a:ext cx="6553201" cy="3881437"/>
          </a:xfrm>
        </p:spPr>
        <p:txBody>
          <a:bodyPr/>
          <a:lstStyle/>
          <a:p>
            <a:pPr marL="12700">
              <a:lnSpc>
                <a:spcPct val="100000"/>
              </a:lnSpc>
              <a:spcBef>
                <a:spcPts val="1695"/>
              </a:spcBef>
              <a:buFont typeface="+mj-lt"/>
              <a:buAutoNum type="arabicPeriod" startAt="3"/>
            </a:pPr>
            <a:r>
              <a:rPr lang="en-US" sz="2400" b="1" spc="-5" dirty="0">
                <a:latin typeface="Calibri" panose="020F0502020204030204" pitchFamily="34" charset="0"/>
                <a:ea typeface="Calibri" panose="020F0502020204030204" pitchFamily="34" charset="0"/>
                <a:cs typeface="Calibri" panose="020F0502020204030204" pitchFamily="34" charset="0"/>
              </a:rPr>
              <a:t>Provide timely </a:t>
            </a:r>
            <a:r>
              <a:rPr lang="en-US" sz="2400" b="1" dirty="0">
                <a:latin typeface="Calibri" panose="020F0502020204030204" pitchFamily="34" charset="0"/>
                <a:ea typeface="Calibri" panose="020F0502020204030204" pitchFamily="34" charset="0"/>
                <a:cs typeface="Calibri" panose="020F0502020204030204" pitchFamily="34" charset="0"/>
              </a:rPr>
              <a:t>and </a:t>
            </a:r>
            <a:r>
              <a:rPr lang="en-US" sz="2400" b="1" spc="-5" dirty="0">
                <a:latin typeface="Calibri" panose="020F0502020204030204" pitchFamily="34" charset="0"/>
                <a:ea typeface="Calibri" panose="020F0502020204030204" pitchFamily="34" charset="0"/>
                <a:cs typeface="Calibri" panose="020F0502020204030204" pitchFamily="34" charset="0"/>
              </a:rPr>
              <a:t>reliable</a:t>
            </a:r>
            <a:r>
              <a:rPr lang="en-US" sz="2400" b="1" spc="-25" dirty="0">
                <a:latin typeface="Calibri" panose="020F0502020204030204" pitchFamily="34" charset="0"/>
                <a:ea typeface="Calibri" panose="020F0502020204030204" pitchFamily="34" charset="0"/>
                <a:cs typeface="Calibri" panose="020F0502020204030204" pitchFamily="34" charset="0"/>
              </a:rPr>
              <a:t> </a:t>
            </a:r>
            <a:r>
              <a:rPr lang="en-US" sz="2400" b="1" spc="-5" dirty="0">
                <a:latin typeface="Calibri" panose="020F0502020204030204" pitchFamily="34" charset="0"/>
                <a:ea typeface="Calibri" panose="020F0502020204030204" pitchFamily="34" charset="0"/>
                <a:cs typeface="Calibri" panose="020F0502020204030204" pitchFamily="34" charset="0"/>
              </a:rPr>
              <a:t>information</a:t>
            </a:r>
          </a:p>
          <a:p>
            <a:pPr marL="914400" lvl="2" indent="-330200">
              <a:spcBef>
                <a:spcPts val="1695"/>
              </a:spcBef>
            </a:pPr>
            <a:r>
              <a:rPr lang="en-US" sz="2400" dirty="0">
                <a:latin typeface="Calibri" panose="020F0502020204030204" pitchFamily="34" charset="0"/>
                <a:ea typeface="Calibri" panose="020F0502020204030204" pitchFamily="34" charset="0"/>
                <a:cs typeface="Calibri" panose="020F0502020204030204" pitchFamily="34" charset="0"/>
              </a:rPr>
              <a:t>Supports </a:t>
            </a:r>
            <a:r>
              <a:rPr lang="en-US" sz="2400" spc="-5" dirty="0">
                <a:latin typeface="Calibri" panose="020F0502020204030204" pitchFamily="34" charset="0"/>
                <a:ea typeface="Calibri" panose="020F0502020204030204" pitchFamily="34" charset="0"/>
                <a:cs typeface="Calibri" panose="020F0502020204030204" pitchFamily="34" charset="0"/>
              </a:rPr>
              <a:t>control</a:t>
            </a:r>
            <a:r>
              <a:rPr lang="en-US" sz="2400" spc="-105" dirty="0">
                <a:latin typeface="Calibri" panose="020F0502020204030204" pitchFamily="34" charset="0"/>
                <a:ea typeface="Calibri" panose="020F0502020204030204" pitchFamily="34" charset="0"/>
                <a:cs typeface="Calibri" panose="020F0502020204030204" pitchFamily="34" charset="0"/>
              </a:rPr>
              <a:t> </a:t>
            </a:r>
            <a:r>
              <a:rPr lang="en-US" sz="2400" spc="-5" dirty="0">
                <a:latin typeface="Calibri" panose="020F0502020204030204" pitchFamily="34" charset="0"/>
                <a:ea typeface="Calibri" panose="020F0502020204030204" pitchFamily="34" charset="0"/>
                <a:cs typeface="Calibri" panose="020F0502020204030204" pitchFamily="34" charset="0"/>
              </a:rPr>
              <a:t>structure  </a:t>
            </a:r>
          </a:p>
          <a:p>
            <a:pPr marL="12700">
              <a:spcBef>
                <a:spcPts val="1695"/>
              </a:spcBef>
              <a:buFont typeface="+mj-lt"/>
              <a:buAutoNum type="arabicPeriod" startAt="4"/>
            </a:pPr>
            <a:r>
              <a:rPr lang="en-US" sz="2400" b="1" dirty="0">
                <a:latin typeface="Calibri" panose="020F0502020204030204" pitchFamily="34" charset="0"/>
                <a:ea typeface="Calibri" panose="020F0502020204030204" pitchFamily="34" charset="0"/>
                <a:cs typeface="Calibri" panose="020F0502020204030204" pitchFamily="34" charset="0"/>
              </a:rPr>
              <a:t>Compliance</a:t>
            </a:r>
          </a:p>
          <a:p>
            <a:pPr marL="914400" lvl="2" indent="-330200">
              <a:spcBef>
                <a:spcPts val="1695"/>
              </a:spcBef>
            </a:pPr>
            <a:r>
              <a:rPr lang="en-US" sz="2400" dirty="0">
                <a:latin typeface="Calibri" panose="020F0502020204030204" pitchFamily="34" charset="0"/>
                <a:ea typeface="Calibri" panose="020F0502020204030204" pitchFamily="34" charset="0"/>
                <a:cs typeface="Calibri" panose="020F0502020204030204" pitchFamily="34" charset="0"/>
              </a:rPr>
              <a:t>Knowledgeable about </a:t>
            </a:r>
            <a:r>
              <a:rPr lang="en-US" sz="2400" spc="-10" dirty="0">
                <a:latin typeface="Calibri" panose="020F0502020204030204" pitchFamily="34" charset="0"/>
                <a:ea typeface="Calibri" panose="020F0502020204030204" pitchFamily="34" charset="0"/>
                <a:cs typeface="Calibri" panose="020F0502020204030204" pitchFamily="34" charset="0"/>
              </a:rPr>
              <a:t>laws </a:t>
            </a:r>
            <a:r>
              <a:rPr lang="en-US" sz="2400" dirty="0">
                <a:latin typeface="Calibri" panose="020F0502020204030204" pitchFamily="34" charset="0"/>
                <a:ea typeface="Calibri" panose="020F0502020204030204" pitchFamily="34" charset="0"/>
                <a:cs typeface="Calibri" panose="020F0502020204030204" pitchFamily="34" charset="0"/>
              </a:rPr>
              <a:t>to</a:t>
            </a:r>
            <a:r>
              <a:rPr lang="en-US" sz="2400" spc="-75" dirty="0">
                <a:latin typeface="Calibri" panose="020F0502020204030204" pitchFamily="34" charset="0"/>
                <a:ea typeface="Calibri" panose="020F0502020204030204" pitchFamily="34" charset="0"/>
                <a:cs typeface="Calibri" panose="020F0502020204030204" pitchFamily="34" charset="0"/>
              </a:rPr>
              <a:t> </a:t>
            </a:r>
            <a:r>
              <a:rPr lang="en-US" sz="2400" spc="-5" dirty="0">
                <a:latin typeface="Calibri" panose="020F0502020204030204" pitchFamily="34" charset="0"/>
                <a:ea typeface="Calibri" panose="020F0502020204030204" pitchFamily="34" charset="0"/>
                <a:cs typeface="Calibri" panose="020F0502020204030204" pitchFamily="34" charset="0"/>
              </a:rPr>
              <a:t>follow</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914400" lvl="2" indent="-330200">
              <a:spcBef>
                <a:spcPts val="1695"/>
              </a:spcBef>
            </a:pPr>
            <a:r>
              <a:rPr lang="en-US" sz="2400" spc="-5" dirty="0">
                <a:latin typeface="Calibri" panose="020F0502020204030204" pitchFamily="34" charset="0"/>
                <a:ea typeface="Calibri" panose="020F0502020204030204" pitchFamily="34" charset="0"/>
                <a:cs typeface="Calibri" panose="020F0502020204030204" pitchFamily="34" charset="0"/>
              </a:rPr>
              <a:t>Educate </a:t>
            </a:r>
            <a:r>
              <a:rPr lang="en-US" sz="2400" spc="-10" dirty="0">
                <a:latin typeface="Calibri" panose="020F0502020204030204" pitchFamily="34" charset="0"/>
                <a:ea typeface="Calibri" panose="020F0502020204030204" pitchFamily="34" charset="0"/>
                <a:cs typeface="Calibri" panose="020F0502020204030204" pitchFamily="34" charset="0"/>
              </a:rPr>
              <a:t>employees</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914400" lvl="2" indent="-330200">
              <a:spcBef>
                <a:spcPts val="1695"/>
              </a:spcBef>
            </a:pPr>
            <a:r>
              <a:rPr lang="en-US" sz="2400" spc="-5" dirty="0">
                <a:latin typeface="Calibri" panose="020F0502020204030204" pitchFamily="34" charset="0"/>
                <a:ea typeface="Calibri" panose="020F0502020204030204" pitchFamily="34" charset="0"/>
                <a:cs typeface="Calibri" panose="020F0502020204030204" pitchFamily="34" charset="0"/>
              </a:rPr>
              <a:t>Monitor </a:t>
            </a:r>
            <a:r>
              <a:rPr lang="en-US" sz="2400" dirty="0">
                <a:latin typeface="Calibri" panose="020F0502020204030204" pitchFamily="34" charset="0"/>
                <a:ea typeface="Calibri" panose="020F0502020204030204" pitchFamily="34" charset="0"/>
                <a:cs typeface="Calibri" panose="020F0502020204030204" pitchFamily="34" charset="0"/>
              </a:rPr>
              <a:t>to </a:t>
            </a:r>
            <a:r>
              <a:rPr lang="en-US" sz="2400" spc="-5" dirty="0">
                <a:latin typeface="Calibri" panose="020F0502020204030204" pitchFamily="34" charset="0"/>
                <a:ea typeface="Calibri" panose="020F0502020204030204" pitchFamily="34" charset="0"/>
                <a:cs typeface="Calibri" panose="020F0502020204030204" pitchFamily="34" charset="0"/>
              </a:rPr>
              <a:t>ensure</a:t>
            </a:r>
            <a:r>
              <a:rPr lang="en-US" sz="2400" spc="-55" dirty="0">
                <a:latin typeface="Calibri" panose="020F0502020204030204" pitchFamily="34" charset="0"/>
                <a:ea typeface="Calibri" panose="020F0502020204030204" pitchFamily="34" charset="0"/>
                <a:cs typeface="Calibri" panose="020F0502020204030204" pitchFamily="34" charset="0"/>
              </a:rPr>
              <a:t> </a:t>
            </a:r>
            <a:r>
              <a:rPr lang="en-US" sz="2400" dirty="0">
                <a:latin typeface="Calibri" panose="020F0502020204030204" pitchFamily="34" charset="0"/>
                <a:ea typeface="Calibri" panose="020F0502020204030204" pitchFamily="34" charset="0"/>
                <a:cs typeface="Calibri" panose="020F0502020204030204" pitchFamily="34" charset="0"/>
              </a:rPr>
              <a:t>compliance</a:t>
            </a:r>
          </a:p>
          <a:p>
            <a:pPr marL="457200" lvl="1" indent="0">
              <a:buNone/>
            </a:pPr>
            <a:endParaRPr lang="en-US" b="0" i="0" u="none" strike="noStrike" baseline="0" dirty="0">
              <a:solidFill>
                <a:srgbClr val="000000"/>
              </a:solidFill>
              <a:latin typeface="Tahoma" panose="020B0604030504040204" pitchFamily="34" charset="0"/>
            </a:endParaRPr>
          </a:p>
        </p:txBody>
      </p:sp>
    </p:spTree>
    <p:extLst>
      <p:ext uri="{BB962C8B-B14F-4D97-AF65-F5344CB8AC3E}">
        <p14:creationId xmlns:p14="http://schemas.microsoft.com/office/powerpoint/2010/main" val="25965225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E9F52-93A6-7C1B-9823-3A9C07E2C36A}"/>
              </a:ext>
            </a:extLst>
          </p:cNvPr>
          <p:cNvSpPr>
            <a:spLocks noGrp="1"/>
          </p:cNvSpPr>
          <p:nvPr>
            <p:ph type="title"/>
          </p:nvPr>
        </p:nvSpPr>
        <p:spPr/>
        <p:txBody>
          <a:bodyPr/>
          <a:lstStyle/>
          <a:p>
            <a:pPr marL="124460">
              <a:lnSpc>
                <a:spcPts val="3650"/>
              </a:lnSpc>
              <a:spcBef>
                <a:spcPts val="100"/>
              </a:spcBef>
            </a:pPr>
            <a:r>
              <a:rPr lang="en-US" spc="-5" dirty="0"/>
              <a:t>Capital </a:t>
            </a:r>
            <a:r>
              <a:rPr lang="en-US" dirty="0"/>
              <a:t>Asset </a:t>
            </a:r>
            <a:r>
              <a:rPr lang="en-US" spc="-5" dirty="0"/>
              <a:t>I/C </a:t>
            </a:r>
            <a:r>
              <a:rPr lang="en-US" dirty="0"/>
              <a:t>Objective</a:t>
            </a:r>
            <a:r>
              <a:rPr lang="en-US" spc="-100" dirty="0"/>
              <a:t> </a:t>
            </a:r>
            <a:r>
              <a:rPr lang="en-US" spc="-5" dirty="0"/>
              <a:t>Steps:</a:t>
            </a:r>
            <a:endParaRPr lang="en-US" dirty="0"/>
          </a:p>
        </p:txBody>
      </p:sp>
      <p:sp>
        <p:nvSpPr>
          <p:cNvPr id="3" name="Content Placeholder 2">
            <a:extLst>
              <a:ext uri="{FF2B5EF4-FFF2-40B4-BE49-F238E27FC236}">
                <a16:creationId xmlns:a16="http://schemas.microsoft.com/office/drawing/2014/main" id="{3C17C54D-F23C-4421-33ED-F7CDD488AE2E}"/>
              </a:ext>
            </a:extLst>
          </p:cNvPr>
          <p:cNvSpPr>
            <a:spLocks noGrp="1"/>
          </p:cNvSpPr>
          <p:nvPr>
            <p:ph idx="1"/>
          </p:nvPr>
        </p:nvSpPr>
        <p:spPr>
          <a:xfrm>
            <a:off x="914400" y="2133600"/>
            <a:ext cx="6553200" cy="3881437"/>
          </a:xfrm>
        </p:spPr>
        <p:txBody>
          <a:bodyPr/>
          <a:lstStyle/>
          <a:p>
            <a:pPr marL="469900" marR="292100" indent="-457200">
              <a:spcBef>
                <a:spcPts val="95"/>
              </a:spcBef>
              <a:buSzPct val="89285"/>
              <a:buFont typeface="+mj-lt"/>
              <a:buAutoNum type="arabicPeriod"/>
              <a:tabLst>
                <a:tab pos="469265" algn="l"/>
                <a:tab pos="469900" algn="l"/>
              </a:tabLst>
            </a:pPr>
            <a:r>
              <a:rPr lang="en-US" sz="2400" spc="-5" dirty="0">
                <a:latin typeface="Calibri" panose="020F0502020204030204" pitchFamily="34" charset="0"/>
                <a:ea typeface="Calibri" panose="020F0502020204030204" pitchFamily="34" charset="0"/>
                <a:cs typeface="Calibri" panose="020F0502020204030204" pitchFamily="34" charset="0"/>
              </a:rPr>
              <a:t>Purchases properly authorized by  management and </a:t>
            </a:r>
            <a:r>
              <a:rPr lang="en-US" sz="2400" spc="-10" dirty="0">
                <a:latin typeface="Calibri" panose="020F0502020204030204" pitchFamily="34" charset="0"/>
                <a:ea typeface="Calibri" panose="020F0502020204030204" pitchFamily="34" charset="0"/>
                <a:cs typeface="Calibri" panose="020F0502020204030204" pitchFamily="34" charset="0"/>
              </a:rPr>
              <a:t>for </a:t>
            </a:r>
            <a:r>
              <a:rPr lang="en-US" sz="2400" spc="-5" dirty="0">
                <a:latin typeface="Calibri" panose="020F0502020204030204" pitchFamily="34" charset="0"/>
                <a:ea typeface="Calibri" panose="020F0502020204030204" pitchFamily="34" charset="0"/>
                <a:cs typeface="Calibri" panose="020F0502020204030204" pitchFamily="34" charset="0"/>
              </a:rPr>
              <a:t>business</a:t>
            </a:r>
            <a:r>
              <a:rPr lang="en-US" sz="2400" spc="35" dirty="0">
                <a:latin typeface="Calibri" panose="020F0502020204030204" pitchFamily="34" charset="0"/>
                <a:ea typeface="Calibri" panose="020F0502020204030204" pitchFamily="34" charset="0"/>
                <a:cs typeface="Calibri" panose="020F0502020204030204" pitchFamily="34" charset="0"/>
              </a:rPr>
              <a:t> </a:t>
            </a:r>
            <a:r>
              <a:rPr lang="en-US" sz="2400" spc="-5" dirty="0">
                <a:latin typeface="Calibri" panose="020F0502020204030204" pitchFamily="34" charset="0"/>
                <a:ea typeface="Calibri" panose="020F0502020204030204" pitchFamily="34" charset="0"/>
                <a:cs typeface="Calibri" panose="020F0502020204030204" pitchFamily="34" charset="0"/>
              </a:rPr>
              <a:t>purpose.</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469900" indent="-457200">
              <a:spcBef>
                <a:spcPts val="1989"/>
              </a:spcBef>
              <a:buSzPct val="89285"/>
              <a:buFont typeface="+mj-lt"/>
              <a:buAutoNum type="arabicPeriod"/>
              <a:tabLst>
                <a:tab pos="469265" algn="l"/>
                <a:tab pos="469900" algn="l"/>
              </a:tabLst>
            </a:pPr>
            <a:r>
              <a:rPr lang="en-US" sz="2400" spc="-5" dirty="0">
                <a:latin typeface="Calibri" panose="020F0502020204030204" pitchFamily="34" charset="0"/>
                <a:ea typeface="Calibri" panose="020F0502020204030204" pitchFamily="34" charset="0"/>
                <a:cs typeface="Calibri" panose="020F0502020204030204" pitchFamily="34" charset="0"/>
              </a:rPr>
              <a:t>Purchases recorded timely and</a:t>
            </a:r>
            <a:r>
              <a:rPr lang="en-US" sz="2400" spc="-15" dirty="0">
                <a:latin typeface="Calibri" panose="020F0502020204030204" pitchFamily="34" charset="0"/>
                <a:ea typeface="Calibri" panose="020F0502020204030204" pitchFamily="34" charset="0"/>
                <a:cs typeface="Calibri" panose="020F0502020204030204" pitchFamily="34" charset="0"/>
              </a:rPr>
              <a:t> </a:t>
            </a:r>
            <a:r>
              <a:rPr lang="en-US" sz="2400" spc="-10" dirty="0">
                <a:latin typeface="Calibri" panose="020F0502020204030204" pitchFamily="34" charset="0"/>
                <a:ea typeface="Calibri" panose="020F0502020204030204" pitchFamily="34" charset="0"/>
                <a:cs typeface="Calibri" panose="020F0502020204030204" pitchFamily="34" charset="0"/>
              </a:rPr>
              <a:t>accurately</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1270000" lvl="2" indent="-457200">
              <a:spcBef>
                <a:spcPts val="1989"/>
              </a:spcBef>
              <a:buSzPct val="89285"/>
              <a:tabLst>
                <a:tab pos="469265" algn="l"/>
                <a:tab pos="469900" algn="l"/>
              </a:tabLst>
            </a:pPr>
            <a:r>
              <a:rPr lang="en-US" sz="2400" spc="-5" dirty="0">
                <a:latin typeface="Calibri" panose="020F0502020204030204" pitchFamily="34" charset="0"/>
                <a:ea typeface="Calibri" panose="020F0502020204030204" pitchFamily="34" charset="0"/>
                <a:cs typeface="Calibri" panose="020F0502020204030204" pitchFamily="34" charset="0"/>
              </a:rPr>
              <a:t>Source </a:t>
            </a:r>
            <a:r>
              <a:rPr lang="en-US" sz="2400" dirty="0">
                <a:latin typeface="Calibri" panose="020F0502020204030204" pitchFamily="34" charset="0"/>
                <a:ea typeface="Calibri" panose="020F0502020204030204" pitchFamily="34" charset="0"/>
                <a:cs typeface="Calibri" panose="020F0502020204030204" pitchFamily="34" charset="0"/>
              </a:rPr>
              <a:t>documents</a:t>
            </a:r>
          </a:p>
          <a:p>
            <a:pPr marL="1270000" lvl="2" indent="-457200">
              <a:spcBef>
                <a:spcPts val="1989"/>
              </a:spcBef>
              <a:buSzPct val="89285"/>
              <a:tabLst>
                <a:tab pos="469265" algn="l"/>
                <a:tab pos="469900" algn="l"/>
              </a:tabLst>
            </a:pPr>
            <a:r>
              <a:rPr lang="en-US" sz="2400" spc="-5" dirty="0">
                <a:latin typeface="Calibri" panose="020F0502020204030204" pitchFamily="34" charset="0"/>
                <a:ea typeface="Calibri" panose="020F0502020204030204" pitchFamily="34" charset="0"/>
                <a:cs typeface="Calibri" panose="020F0502020204030204" pitchFamily="34" charset="0"/>
              </a:rPr>
              <a:t>Accounting</a:t>
            </a:r>
            <a:r>
              <a:rPr lang="en-US" sz="2400" spc="-20" dirty="0">
                <a:latin typeface="Calibri" panose="020F0502020204030204" pitchFamily="34" charset="0"/>
                <a:ea typeface="Calibri" panose="020F0502020204030204" pitchFamily="34" charset="0"/>
                <a:cs typeface="Calibri" panose="020F0502020204030204" pitchFamily="34" charset="0"/>
              </a:rPr>
              <a:t> </a:t>
            </a:r>
            <a:r>
              <a:rPr lang="en-US" sz="2400" spc="-5" dirty="0">
                <a:latin typeface="Calibri" panose="020F0502020204030204" pitchFamily="34" charset="0"/>
                <a:ea typeface="Calibri" panose="020F0502020204030204" pitchFamily="34" charset="0"/>
                <a:cs typeface="Calibri" panose="020F0502020204030204" pitchFamily="34" charset="0"/>
              </a:rPr>
              <a:t>records</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457200" lvl="1" indent="0">
              <a:buNone/>
            </a:pPr>
            <a:endParaRPr lang="en-US" b="0" i="0" u="none" strike="noStrike" baseline="0" dirty="0">
              <a:solidFill>
                <a:srgbClr val="000000"/>
              </a:solidFill>
              <a:latin typeface="Tahoma" panose="020B0604030504040204" pitchFamily="34" charset="0"/>
            </a:endParaRPr>
          </a:p>
        </p:txBody>
      </p:sp>
    </p:spTree>
    <p:extLst>
      <p:ext uri="{BB962C8B-B14F-4D97-AF65-F5344CB8AC3E}">
        <p14:creationId xmlns:p14="http://schemas.microsoft.com/office/powerpoint/2010/main" val="22263435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E9F52-93A6-7C1B-9823-3A9C07E2C36A}"/>
              </a:ext>
            </a:extLst>
          </p:cNvPr>
          <p:cNvSpPr>
            <a:spLocks noGrp="1"/>
          </p:cNvSpPr>
          <p:nvPr>
            <p:ph type="title"/>
          </p:nvPr>
        </p:nvSpPr>
        <p:spPr/>
        <p:txBody>
          <a:bodyPr/>
          <a:lstStyle/>
          <a:p>
            <a:pPr marL="124460">
              <a:lnSpc>
                <a:spcPts val="3650"/>
              </a:lnSpc>
              <a:spcBef>
                <a:spcPts val="100"/>
              </a:spcBef>
            </a:pPr>
            <a:r>
              <a:rPr lang="en-US" spc="-5" dirty="0"/>
              <a:t>Capital </a:t>
            </a:r>
            <a:r>
              <a:rPr lang="en-US" dirty="0"/>
              <a:t>Asset </a:t>
            </a:r>
            <a:r>
              <a:rPr lang="en-US" spc="-5" dirty="0"/>
              <a:t>I/C </a:t>
            </a:r>
            <a:r>
              <a:rPr lang="en-US" dirty="0"/>
              <a:t>Objective</a:t>
            </a:r>
            <a:r>
              <a:rPr lang="en-US" spc="-100" dirty="0"/>
              <a:t> </a:t>
            </a:r>
            <a:r>
              <a:rPr lang="en-US" spc="-5" dirty="0"/>
              <a:t>Steps:</a:t>
            </a:r>
            <a:endParaRPr lang="en-US" dirty="0"/>
          </a:p>
        </p:txBody>
      </p:sp>
      <p:sp>
        <p:nvSpPr>
          <p:cNvPr id="3" name="Content Placeholder 2">
            <a:extLst>
              <a:ext uri="{FF2B5EF4-FFF2-40B4-BE49-F238E27FC236}">
                <a16:creationId xmlns:a16="http://schemas.microsoft.com/office/drawing/2014/main" id="{3C17C54D-F23C-4421-33ED-F7CDD488AE2E}"/>
              </a:ext>
            </a:extLst>
          </p:cNvPr>
          <p:cNvSpPr>
            <a:spLocks noGrp="1"/>
          </p:cNvSpPr>
          <p:nvPr>
            <p:ph idx="1"/>
          </p:nvPr>
        </p:nvSpPr>
        <p:spPr>
          <a:xfrm>
            <a:off x="914400" y="2133600"/>
            <a:ext cx="6553200" cy="3881437"/>
          </a:xfrm>
        </p:spPr>
        <p:txBody>
          <a:bodyPr/>
          <a:lstStyle/>
          <a:p>
            <a:pPr marL="469900" marR="292100" indent="-457200">
              <a:spcBef>
                <a:spcPts val="95"/>
              </a:spcBef>
              <a:buSzPct val="89285"/>
              <a:buFont typeface="+mj-lt"/>
              <a:buAutoNum type="arabicPeriod" startAt="3"/>
              <a:tabLst>
                <a:tab pos="469265" algn="l"/>
                <a:tab pos="469900" algn="l"/>
              </a:tabLst>
            </a:pPr>
            <a:r>
              <a:rPr lang="en-US" sz="2400" spc="-5" dirty="0">
                <a:latin typeface="Calibri" panose="020F0502020204030204" pitchFamily="34" charset="0"/>
                <a:ea typeface="Calibri" panose="020F0502020204030204" pitchFamily="34" charset="0"/>
                <a:cs typeface="Calibri" panose="020F0502020204030204" pitchFamily="34" charset="0"/>
              </a:rPr>
              <a:t>Maintain detailed subsidiary records</a:t>
            </a:r>
          </a:p>
          <a:p>
            <a:pPr marR="292100" lvl="2" indent="-400050">
              <a:spcBef>
                <a:spcPts val="1695"/>
              </a:spcBef>
              <a:tabLst>
                <a:tab pos="469265" algn="l"/>
                <a:tab pos="469900" algn="l"/>
              </a:tabLst>
            </a:pPr>
            <a:r>
              <a:rPr lang="en-US" sz="2400" spc="-5" dirty="0">
                <a:latin typeface="Calibri" panose="020F0502020204030204" pitchFamily="34" charset="0"/>
                <a:ea typeface="Calibri" panose="020F0502020204030204" pitchFamily="34" charset="0"/>
                <a:cs typeface="Calibri" panose="020F0502020204030204" pitchFamily="34" charset="0"/>
              </a:rPr>
              <a:t>Reconcile with control accounts</a:t>
            </a:r>
          </a:p>
          <a:p>
            <a:pPr marL="469900" indent="-457200">
              <a:spcBef>
                <a:spcPts val="1989"/>
              </a:spcBef>
              <a:buSzPct val="89285"/>
              <a:buFont typeface="+mj-lt"/>
              <a:buAutoNum type="arabicPeriod" startAt="3"/>
              <a:tabLst>
                <a:tab pos="469265" algn="l"/>
                <a:tab pos="469900" algn="l"/>
              </a:tabLst>
            </a:pPr>
            <a:r>
              <a:rPr lang="en-US" sz="2400" spc="-5" dirty="0">
                <a:latin typeface="Calibri" panose="020F0502020204030204" pitchFamily="34" charset="0"/>
                <a:ea typeface="Calibri" panose="020F0502020204030204" pitchFamily="34" charset="0"/>
                <a:cs typeface="Calibri" panose="020F0502020204030204" pitchFamily="34" charset="0"/>
              </a:rPr>
              <a:t>Physical inventory</a:t>
            </a:r>
          </a:p>
          <a:p>
            <a:pPr marR="292100" lvl="2" indent="-400050">
              <a:spcBef>
                <a:spcPts val="1695"/>
              </a:spcBef>
              <a:tabLst>
                <a:tab pos="469265" algn="l"/>
                <a:tab pos="469900" algn="l"/>
              </a:tabLst>
            </a:pPr>
            <a:r>
              <a:rPr lang="en-US" sz="2400" spc="-5" dirty="0">
                <a:latin typeface="Calibri" panose="020F0502020204030204" pitchFamily="34" charset="0"/>
                <a:ea typeface="Calibri" panose="020F0502020204030204" pitchFamily="34" charset="0"/>
                <a:cs typeface="Calibri" panose="020F0502020204030204" pitchFamily="34" charset="0"/>
              </a:rPr>
              <a:t>Existence</a:t>
            </a:r>
          </a:p>
          <a:p>
            <a:pPr marR="292100" lvl="2" indent="-400050">
              <a:spcBef>
                <a:spcPts val="1695"/>
              </a:spcBef>
              <a:tabLst>
                <a:tab pos="469265" algn="l"/>
                <a:tab pos="469900" algn="l"/>
              </a:tabLst>
            </a:pPr>
            <a:r>
              <a:rPr lang="en-US" sz="2400" spc="-5" dirty="0">
                <a:latin typeface="Calibri" panose="020F0502020204030204" pitchFamily="34" charset="0"/>
                <a:ea typeface="Calibri" panose="020F0502020204030204" pitchFamily="34" charset="0"/>
                <a:cs typeface="Calibri" panose="020F0502020204030204" pitchFamily="34" charset="0"/>
              </a:rPr>
              <a:t>Condition</a:t>
            </a:r>
          </a:p>
          <a:p>
            <a:pPr marL="457200" lvl="1" indent="0">
              <a:buNone/>
            </a:pPr>
            <a:endParaRPr lang="en-US" b="0" i="0" u="none" strike="noStrike" baseline="0" dirty="0">
              <a:solidFill>
                <a:srgbClr val="000000"/>
              </a:solidFill>
              <a:latin typeface="Tahoma" panose="020B0604030504040204" pitchFamily="34" charset="0"/>
            </a:endParaRPr>
          </a:p>
        </p:txBody>
      </p:sp>
    </p:spTree>
    <p:extLst>
      <p:ext uri="{BB962C8B-B14F-4D97-AF65-F5344CB8AC3E}">
        <p14:creationId xmlns:p14="http://schemas.microsoft.com/office/powerpoint/2010/main" val="37555080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E9F52-93A6-7C1B-9823-3A9C07E2C36A}"/>
              </a:ext>
            </a:extLst>
          </p:cNvPr>
          <p:cNvSpPr>
            <a:spLocks noGrp="1"/>
          </p:cNvSpPr>
          <p:nvPr>
            <p:ph type="title"/>
          </p:nvPr>
        </p:nvSpPr>
        <p:spPr/>
        <p:txBody>
          <a:bodyPr/>
          <a:lstStyle/>
          <a:p>
            <a:pPr marL="124460">
              <a:lnSpc>
                <a:spcPts val="3650"/>
              </a:lnSpc>
              <a:spcBef>
                <a:spcPts val="100"/>
              </a:spcBef>
            </a:pPr>
            <a:r>
              <a:rPr lang="en-US" spc="-5" dirty="0"/>
              <a:t>Capital </a:t>
            </a:r>
            <a:r>
              <a:rPr lang="en-US" dirty="0"/>
              <a:t>Asset </a:t>
            </a:r>
            <a:r>
              <a:rPr lang="en-US" spc="-5" dirty="0"/>
              <a:t>I/C </a:t>
            </a:r>
            <a:r>
              <a:rPr lang="en-US" dirty="0"/>
              <a:t>Objective</a:t>
            </a:r>
            <a:r>
              <a:rPr lang="en-US" spc="-100" dirty="0"/>
              <a:t> </a:t>
            </a:r>
            <a:r>
              <a:rPr lang="en-US" spc="-5" dirty="0"/>
              <a:t>Steps:</a:t>
            </a:r>
            <a:endParaRPr lang="en-US" dirty="0"/>
          </a:p>
        </p:txBody>
      </p:sp>
      <p:sp>
        <p:nvSpPr>
          <p:cNvPr id="3" name="Content Placeholder 2">
            <a:extLst>
              <a:ext uri="{FF2B5EF4-FFF2-40B4-BE49-F238E27FC236}">
                <a16:creationId xmlns:a16="http://schemas.microsoft.com/office/drawing/2014/main" id="{3C17C54D-F23C-4421-33ED-F7CDD488AE2E}"/>
              </a:ext>
            </a:extLst>
          </p:cNvPr>
          <p:cNvSpPr>
            <a:spLocks noGrp="1"/>
          </p:cNvSpPr>
          <p:nvPr>
            <p:ph idx="1"/>
          </p:nvPr>
        </p:nvSpPr>
        <p:spPr>
          <a:xfrm>
            <a:off x="914400" y="2057400"/>
            <a:ext cx="6553200" cy="3881437"/>
          </a:xfrm>
        </p:spPr>
        <p:txBody>
          <a:bodyPr/>
          <a:lstStyle/>
          <a:p>
            <a:pPr marL="469900" marR="292100" indent="-457200">
              <a:spcBef>
                <a:spcPts val="95"/>
              </a:spcBef>
              <a:buSzPct val="89285"/>
              <a:buFont typeface="+mj-lt"/>
              <a:buAutoNum type="arabicPeriod" startAt="5"/>
              <a:tabLst>
                <a:tab pos="469265" algn="l"/>
                <a:tab pos="469900" algn="l"/>
              </a:tabLst>
            </a:pPr>
            <a:r>
              <a:rPr lang="en-US" sz="2400" spc="-5" dirty="0">
                <a:latin typeface="Calibri" panose="020F0502020204030204" pitchFamily="34" charset="0"/>
                <a:ea typeface="Calibri" panose="020F0502020204030204" pitchFamily="34" charset="0"/>
                <a:cs typeface="Calibri" panose="020F0502020204030204" pitchFamily="34" charset="0"/>
              </a:rPr>
              <a:t>Report and account timely for</a:t>
            </a:r>
          </a:p>
          <a:p>
            <a:pPr marL="914400" marR="292100" lvl="2" indent="-330200">
              <a:spcBef>
                <a:spcPts val="1695"/>
              </a:spcBef>
              <a:tabLst>
                <a:tab pos="469265" algn="l"/>
                <a:tab pos="469900" algn="l"/>
              </a:tabLst>
            </a:pPr>
            <a:r>
              <a:rPr lang="en-US" sz="2400" spc="-5" dirty="0">
                <a:latin typeface="Calibri" panose="020F0502020204030204" pitchFamily="34" charset="0"/>
                <a:ea typeface="Calibri" panose="020F0502020204030204" pitchFamily="34" charset="0"/>
                <a:cs typeface="Calibri" panose="020F0502020204030204" pitchFamily="34" charset="0"/>
              </a:rPr>
              <a:t>Transfers, retirements, gains/losses</a:t>
            </a:r>
          </a:p>
          <a:p>
            <a:pPr marL="469900" indent="-457200">
              <a:spcBef>
                <a:spcPts val="1989"/>
              </a:spcBef>
              <a:buSzPct val="89285"/>
              <a:buFont typeface="+mj-lt"/>
              <a:buAutoNum type="arabicPeriod" startAt="5"/>
              <a:tabLst>
                <a:tab pos="469265" algn="l"/>
                <a:tab pos="469900" algn="l"/>
              </a:tabLst>
            </a:pPr>
            <a:r>
              <a:rPr lang="en-US" sz="2400" spc="-5" dirty="0">
                <a:latin typeface="Calibri" panose="020F0502020204030204" pitchFamily="34" charset="0"/>
                <a:ea typeface="Calibri" panose="020F0502020204030204" pitchFamily="34" charset="0"/>
                <a:cs typeface="Calibri" panose="020F0502020204030204" pitchFamily="34" charset="0"/>
              </a:rPr>
              <a:t>Maintain records accurately</a:t>
            </a:r>
          </a:p>
          <a:p>
            <a:pPr marL="469900" indent="-457200">
              <a:spcBef>
                <a:spcPts val="1989"/>
              </a:spcBef>
              <a:buSzPct val="89285"/>
              <a:buFont typeface="+mj-lt"/>
              <a:buAutoNum type="arabicPeriod" startAt="5"/>
              <a:tabLst>
                <a:tab pos="469265" algn="l"/>
                <a:tab pos="469900" algn="l"/>
              </a:tabLst>
            </a:pPr>
            <a:r>
              <a:rPr lang="en-US" sz="2400" spc="-5" dirty="0">
                <a:latin typeface="Calibri" panose="020F0502020204030204" pitchFamily="34" charset="0"/>
                <a:ea typeface="Calibri" panose="020F0502020204030204" pitchFamily="34" charset="0"/>
                <a:cs typeface="Calibri" panose="020F0502020204030204" pitchFamily="34" charset="0"/>
              </a:rPr>
              <a:t>Adequate segregation of duties</a:t>
            </a:r>
          </a:p>
          <a:p>
            <a:pPr marL="457200" lvl="1" indent="0">
              <a:buNone/>
            </a:pPr>
            <a:endParaRPr lang="en-US" b="0" i="0" u="none" strike="noStrike" baseline="0" dirty="0">
              <a:solidFill>
                <a:srgbClr val="000000"/>
              </a:solidFill>
              <a:latin typeface="Tahoma" panose="020B0604030504040204" pitchFamily="34" charset="0"/>
            </a:endParaRPr>
          </a:p>
        </p:txBody>
      </p:sp>
    </p:spTree>
    <p:extLst>
      <p:ext uri="{BB962C8B-B14F-4D97-AF65-F5344CB8AC3E}">
        <p14:creationId xmlns:p14="http://schemas.microsoft.com/office/powerpoint/2010/main" val="41977648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17C54D-F23C-4421-33ED-F7CDD488AE2E}"/>
              </a:ext>
            </a:extLst>
          </p:cNvPr>
          <p:cNvSpPr>
            <a:spLocks noGrp="1"/>
          </p:cNvSpPr>
          <p:nvPr>
            <p:ph idx="1"/>
          </p:nvPr>
        </p:nvSpPr>
        <p:spPr>
          <a:xfrm>
            <a:off x="759620" y="3048000"/>
            <a:ext cx="6198394" cy="3500437"/>
          </a:xfrm>
        </p:spPr>
        <p:txBody>
          <a:bodyPr/>
          <a:lstStyle/>
          <a:p>
            <a:pPr marL="0" indent="0" algn="ctr">
              <a:buNone/>
            </a:pPr>
            <a:r>
              <a:rPr lang="en-US" sz="2400" b="1" i="1" dirty="0">
                <a:latin typeface="Calibri" panose="020F0502020204030204" pitchFamily="34" charset="0"/>
                <a:ea typeface="Calibri" panose="020F0502020204030204" pitchFamily="34" charset="0"/>
                <a:cs typeface="Calibri" panose="020F0502020204030204" pitchFamily="34" charset="0"/>
              </a:rPr>
              <a:t>Purchases properly authorized by management and for business purpose.</a:t>
            </a:r>
          </a:p>
          <a:p>
            <a:endParaRPr lang="en-US" sz="2400" b="1" dirty="0">
              <a:latin typeface="Calibri" panose="020F0502020204030204" pitchFamily="34" charset="0"/>
              <a:ea typeface="Calibri" panose="020F0502020204030204" pitchFamily="34" charset="0"/>
              <a:cs typeface="Calibri" panose="020F0502020204030204" pitchFamily="34" charset="0"/>
            </a:endParaRPr>
          </a:p>
          <a:p>
            <a:r>
              <a:rPr lang="en-US" sz="2400" dirty="0">
                <a:latin typeface="Calibri" panose="020F0502020204030204" pitchFamily="34" charset="0"/>
                <a:ea typeface="Calibri" panose="020F0502020204030204" pitchFamily="34" charset="0"/>
                <a:cs typeface="Calibri" panose="020F0502020204030204" pitchFamily="34" charset="0"/>
              </a:rPr>
              <a:t>Risk: Unauthorized purchases of capital assets are made or are not for valid business purposes.</a:t>
            </a:r>
          </a:p>
        </p:txBody>
      </p:sp>
      <p:sp>
        <p:nvSpPr>
          <p:cNvPr id="8" name="Google Shape;586;p33">
            <a:extLst>
              <a:ext uri="{FF2B5EF4-FFF2-40B4-BE49-F238E27FC236}">
                <a16:creationId xmlns:a16="http://schemas.microsoft.com/office/drawing/2014/main" id="{5E4D3AC8-0021-56F7-1FA5-160E2BE7CF8A}"/>
              </a:ext>
            </a:extLst>
          </p:cNvPr>
          <p:cNvSpPr txBox="1">
            <a:spLocks/>
          </p:cNvSpPr>
          <p:nvPr/>
        </p:nvSpPr>
        <p:spPr>
          <a:xfrm>
            <a:off x="759620" y="834149"/>
            <a:ext cx="6198394" cy="3360901"/>
          </a:xfrm>
          <a:prstGeom prst="rect">
            <a:avLst/>
          </a:prstGeom>
        </p:spPr>
        <p:txBody>
          <a:bodyPr spcFirstLastPara="1" wrap="square" lIns="91425" tIns="91425" rIns="91425" bIns="91425" anchor="t" anchorCtr="0">
            <a:noAutofit/>
          </a:bodyPr>
          <a:lst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0"/>
              </a:spcBef>
              <a:spcAft>
                <a:spcPts val="0"/>
              </a:spcAft>
            </a:pPr>
            <a:endParaRPr lang="en" sz="6000" dirty="0"/>
          </a:p>
        </p:txBody>
      </p:sp>
      <p:sp>
        <p:nvSpPr>
          <p:cNvPr id="9" name="Title 1">
            <a:extLst>
              <a:ext uri="{FF2B5EF4-FFF2-40B4-BE49-F238E27FC236}">
                <a16:creationId xmlns:a16="http://schemas.microsoft.com/office/drawing/2014/main" id="{48F00165-3391-8079-DF5D-3460848E9406}"/>
              </a:ext>
            </a:extLst>
          </p:cNvPr>
          <p:cNvSpPr>
            <a:spLocks noGrp="1"/>
          </p:cNvSpPr>
          <p:nvPr>
            <p:ph type="title"/>
          </p:nvPr>
        </p:nvSpPr>
        <p:spPr>
          <a:xfrm>
            <a:off x="609601" y="609600"/>
            <a:ext cx="5715000" cy="1320800"/>
          </a:xfrm>
        </p:spPr>
        <p:txBody>
          <a:bodyPr/>
          <a:lstStyle/>
          <a:p>
            <a:r>
              <a:rPr lang="en-US" b="1" dirty="0"/>
              <a:t>Risk Assessment – Objective 1</a:t>
            </a:r>
          </a:p>
        </p:txBody>
      </p:sp>
    </p:spTree>
    <p:extLst>
      <p:ext uri="{BB962C8B-B14F-4D97-AF65-F5344CB8AC3E}">
        <p14:creationId xmlns:p14="http://schemas.microsoft.com/office/powerpoint/2010/main" val="17730686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17C54D-F23C-4421-33ED-F7CDD488AE2E}"/>
              </a:ext>
            </a:extLst>
          </p:cNvPr>
          <p:cNvSpPr>
            <a:spLocks noGrp="1"/>
          </p:cNvSpPr>
          <p:nvPr>
            <p:ph idx="1"/>
          </p:nvPr>
        </p:nvSpPr>
        <p:spPr>
          <a:xfrm>
            <a:off x="750095" y="3052763"/>
            <a:ext cx="6477000" cy="3881437"/>
          </a:xfrm>
        </p:spPr>
        <p:txBody>
          <a:bodyPr/>
          <a:lstStyle/>
          <a:p>
            <a:pPr marL="0" indent="0" algn="ctr">
              <a:buNone/>
            </a:pPr>
            <a:r>
              <a:rPr lang="en-US" sz="2400" b="1" i="1" dirty="0">
                <a:latin typeface="Calibri" panose="020F0502020204030204" pitchFamily="34" charset="0"/>
                <a:ea typeface="Calibri" panose="020F0502020204030204" pitchFamily="34" charset="0"/>
                <a:cs typeface="Calibri" panose="020F0502020204030204" pitchFamily="34" charset="0"/>
              </a:rPr>
              <a:t>Capital asset acquisitions should be  recorded timely and accurately in source documents and  accounts records.</a:t>
            </a:r>
          </a:p>
          <a:p>
            <a:endParaRPr lang="en-US" sz="2400" b="1" dirty="0">
              <a:latin typeface="Calibri" panose="020F0502020204030204" pitchFamily="34" charset="0"/>
              <a:ea typeface="Calibri" panose="020F0502020204030204" pitchFamily="34" charset="0"/>
              <a:cs typeface="Calibri" panose="020F0502020204030204" pitchFamily="34" charset="0"/>
            </a:endParaRPr>
          </a:p>
          <a:p>
            <a:r>
              <a:rPr lang="en-US" sz="2400" dirty="0">
                <a:latin typeface="Calibri" panose="020F0502020204030204" pitchFamily="34" charset="0"/>
                <a:ea typeface="Calibri" panose="020F0502020204030204" pitchFamily="34" charset="0"/>
                <a:cs typeface="Calibri" panose="020F0502020204030204" pitchFamily="34" charset="0"/>
              </a:rPr>
              <a:t>Risk: Capital assets not recorded in the period purchased. Not recorded in proper amount or to proper account.</a:t>
            </a:r>
          </a:p>
          <a:p>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7" name="Google Shape;586;p33">
            <a:extLst>
              <a:ext uri="{FF2B5EF4-FFF2-40B4-BE49-F238E27FC236}">
                <a16:creationId xmlns:a16="http://schemas.microsoft.com/office/drawing/2014/main" id="{DAB247F9-A110-1F94-B01D-E22F661FF5CE}"/>
              </a:ext>
            </a:extLst>
          </p:cNvPr>
          <p:cNvSpPr txBox="1">
            <a:spLocks/>
          </p:cNvSpPr>
          <p:nvPr/>
        </p:nvSpPr>
        <p:spPr>
          <a:xfrm>
            <a:off x="759620" y="834149"/>
            <a:ext cx="6198394" cy="3360901"/>
          </a:xfrm>
          <a:prstGeom prst="rect">
            <a:avLst/>
          </a:prstGeom>
        </p:spPr>
        <p:txBody>
          <a:bodyPr spcFirstLastPara="1" wrap="square" lIns="91425" tIns="91425" rIns="91425" bIns="91425" anchor="t" anchorCtr="0">
            <a:noAutofit/>
          </a:bodyPr>
          <a:lst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0"/>
              </a:spcBef>
              <a:spcAft>
                <a:spcPts val="0"/>
              </a:spcAft>
            </a:pPr>
            <a:endParaRPr lang="en" sz="15000" dirty="0"/>
          </a:p>
        </p:txBody>
      </p:sp>
      <p:sp>
        <p:nvSpPr>
          <p:cNvPr id="8" name="Title 1">
            <a:extLst>
              <a:ext uri="{FF2B5EF4-FFF2-40B4-BE49-F238E27FC236}">
                <a16:creationId xmlns:a16="http://schemas.microsoft.com/office/drawing/2014/main" id="{34482696-B7D6-4D38-B2E2-A9550018CF59}"/>
              </a:ext>
            </a:extLst>
          </p:cNvPr>
          <p:cNvSpPr>
            <a:spLocks noGrp="1"/>
          </p:cNvSpPr>
          <p:nvPr>
            <p:ph type="title"/>
          </p:nvPr>
        </p:nvSpPr>
        <p:spPr>
          <a:xfrm>
            <a:off x="609601" y="609600"/>
            <a:ext cx="5867400" cy="1320800"/>
          </a:xfrm>
        </p:spPr>
        <p:txBody>
          <a:bodyPr/>
          <a:lstStyle/>
          <a:p>
            <a:r>
              <a:rPr lang="en-US" b="1" dirty="0"/>
              <a:t>Risk Assessment – Objective 2</a:t>
            </a:r>
          </a:p>
        </p:txBody>
      </p:sp>
    </p:spTree>
    <p:extLst>
      <p:ext uri="{BB962C8B-B14F-4D97-AF65-F5344CB8AC3E}">
        <p14:creationId xmlns:p14="http://schemas.microsoft.com/office/powerpoint/2010/main" val="20056504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17C54D-F23C-4421-33ED-F7CDD488AE2E}"/>
              </a:ext>
            </a:extLst>
          </p:cNvPr>
          <p:cNvSpPr>
            <a:spLocks noGrp="1"/>
          </p:cNvSpPr>
          <p:nvPr>
            <p:ph idx="1"/>
          </p:nvPr>
        </p:nvSpPr>
        <p:spPr>
          <a:xfrm>
            <a:off x="914400" y="3052763"/>
            <a:ext cx="6477000" cy="3881437"/>
          </a:xfrm>
        </p:spPr>
        <p:txBody>
          <a:bodyPr/>
          <a:lstStyle/>
          <a:p>
            <a:pPr marL="0" indent="0" algn="ctr">
              <a:buNone/>
            </a:pPr>
            <a:r>
              <a:rPr lang="en-US" sz="2400" b="1" i="1" dirty="0">
                <a:latin typeface="Calibri" panose="020F0502020204030204" pitchFamily="34" charset="0"/>
                <a:ea typeface="Calibri" panose="020F0502020204030204" pitchFamily="34" charset="0"/>
                <a:cs typeface="Calibri" panose="020F0502020204030204" pitchFamily="34" charset="0"/>
              </a:rPr>
              <a:t>Detailed subsidiary records maintained for individual capital assets and reconciled to control accounts.</a:t>
            </a:r>
          </a:p>
          <a:p>
            <a:pPr marL="0" indent="0">
              <a:buNone/>
            </a:pPr>
            <a:endParaRPr lang="en-US" sz="2400" b="1" dirty="0">
              <a:latin typeface="Calibri" panose="020F0502020204030204" pitchFamily="34" charset="0"/>
              <a:ea typeface="Calibri" panose="020F0502020204030204" pitchFamily="34" charset="0"/>
              <a:cs typeface="Calibri" panose="020F0502020204030204" pitchFamily="34" charset="0"/>
            </a:endParaRPr>
          </a:p>
          <a:p>
            <a:r>
              <a:rPr lang="en-US" sz="2400" dirty="0">
                <a:latin typeface="Calibri" panose="020F0502020204030204" pitchFamily="34" charset="0"/>
                <a:ea typeface="Calibri" panose="020F0502020204030204" pitchFamily="34" charset="0"/>
                <a:cs typeface="Calibri" panose="020F0502020204030204" pitchFamily="34" charset="0"/>
              </a:rPr>
              <a:t>Risk: </a:t>
            </a:r>
            <a:r>
              <a:rPr lang="en-US" sz="2400" spc="-10" dirty="0">
                <a:latin typeface="Calibri" panose="020F0502020204030204" pitchFamily="34" charset="0"/>
                <a:ea typeface="Calibri" panose="020F0502020204030204" pitchFamily="34" charset="0"/>
                <a:cs typeface="Calibri" panose="020F0502020204030204" pitchFamily="34" charset="0"/>
              </a:rPr>
              <a:t>Purchase </a:t>
            </a:r>
            <a:r>
              <a:rPr lang="en-US" sz="2400" spc="-5" dirty="0">
                <a:latin typeface="Calibri" panose="020F0502020204030204" pitchFamily="34" charset="0"/>
                <a:ea typeface="Calibri" panose="020F0502020204030204" pitchFamily="34" charset="0"/>
                <a:cs typeface="Calibri" panose="020F0502020204030204" pitchFamily="34" charset="0"/>
              </a:rPr>
              <a:t>is </a:t>
            </a:r>
            <a:r>
              <a:rPr lang="en-US" sz="2400" spc="-10" dirty="0">
                <a:latin typeface="Calibri" panose="020F0502020204030204" pitchFamily="34" charset="0"/>
                <a:ea typeface="Calibri" panose="020F0502020204030204" pitchFamily="34" charset="0"/>
                <a:cs typeface="Calibri" panose="020F0502020204030204" pitchFamily="34" charset="0"/>
              </a:rPr>
              <a:t>not </a:t>
            </a:r>
            <a:r>
              <a:rPr lang="en-US" sz="2400" spc="-15" dirty="0">
                <a:latin typeface="Calibri" panose="020F0502020204030204" pitchFamily="34" charset="0"/>
                <a:ea typeface="Calibri" panose="020F0502020204030204" pitchFamily="34" charset="0"/>
                <a:cs typeface="Calibri" panose="020F0502020204030204" pitchFamily="34" charset="0"/>
              </a:rPr>
              <a:t>recorded </a:t>
            </a:r>
            <a:r>
              <a:rPr lang="en-US" sz="2400" spc="-5" dirty="0">
                <a:latin typeface="Calibri" panose="020F0502020204030204" pitchFamily="34" charset="0"/>
                <a:ea typeface="Calibri" panose="020F0502020204030204" pitchFamily="34" charset="0"/>
                <a:cs typeface="Calibri" panose="020F0502020204030204" pitchFamily="34" charset="0"/>
              </a:rPr>
              <a:t>in asset </a:t>
            </a:r>
            <a:r>
              <a:rPr lang="en-US" sz="2400" spc="-10" dirty="0">
                <a:latin typeface="Calibri" panose="020F0502020204030204" pitchFamily="34" charset="0"/>
                <a:ea typeface="Calibri" panose="020F0502020204030204" pitchFamily="34" charset="0"/>
                <a:cs typeface="Calibri" panose="020F0502020204030204" pitchFamily="34" charset="0"/>
              </a:rPr>
              <a:t>management </a:t>
            </a:r>
            <a:r>
              <a:rPr lang="en-US" sz="2400" spc="-5" dirty="0">
                <a:latin typeface="Calibri" panose="020F0502020204030204" pitchFamily="34" charset="0"/>
                <a:ea typeface="Calibri" panose="020F0502020204030204" pitchFamily="34" charset="0"/>
                <a:cs typeface="Calibri" panose="020F0502020204030204" pitchFamily="34" charset="0"/>
              </a:rPr>
              <a:t>system. </a:t>
            </a:r>
            <a:r>
              <a:rPr lang="en-US" sz="2400" spc="-10" dirty="0">
                <a:latin typeface="Calibri" panose="020F0502020204030204" pitchFamily="34" charset="0"/>
                <a:ea typeface="Calibri" panose="020F0502020204030204" pitchFamily="34" charset="0"/>
                <a:cs typeface="Calibri" panose="020F0502020204030204" pitchFamily="34" charset="0"/>
              </a:rPr>
              <a:t>Reconciliation between </a:t>
            </a:r>
            <a:r>
              <a:rPr lang="en-US" sz="2400" spc="-5" dirty="0">
                <a:latin typeface="Calibri" panose="020F0502020204030204" pitchFamily="34" charset="0"/>
                <a:ea typeface="Calibri" panose="020F0502020204030204" pitchFamily="34" charset="0"/>
                <a:cs typeface="Calibri" panose="020F0502020204030204" pitchFamily="34" charset="0"/>
              </a:rPr>
              <a:t>subsidiary </a:t>
            </a:r>
            <a:r>
              <a:rPr lang="en-US" sz="2400" spc="-10" dirty="0">
                <a:latin typeface="Calibri" panose="020F0502020204030204" pitchFamily="34" charset="0"/>
                <a:ea typeface="Calibri" panose="020F0502020204030204" pitchFamily="34" charset="0"/>
                <a:cs typeface="Calibri" panose="020F0502020204030204" pitchFamily="34" charset="0"/>
              </a:rPr>
              <a:t>ledger and control accounts </a:t>
            </a:r>
            <a:r>
              <a:rPr lang="en-US" sz="2400" spc="-5" dirty="0">
                <a:latin typeface="Calibri" panose="020F0502020204030204" pitchFamily="34" charset="0"/>
                <a:ea typeface="Calibri" panose="020F0502020204030204" pitchFamily="34" charset="0"/>
                <a:cs typeface="Calibri" panose="020F0502020204030204" pitchFamily="34" charset="0"/>
              </a:rPr>
              <a:t>should </a:t>
            </a:r>
            <a:r>
              <a:rPr lang="en-US" sz="2400" spc="-10" dirty="0">
                <a:latin typeface="Calibri" panose="020F0502020204030204" pitchFamily="34" charset="0"/>
                <a:ea typeface="Calibri" panose="020F0502020204030204" pitchFamily="34" charset="0"/>
                <a:cs typeface="Calibri" panose="020F0502020204030204" pitchFamily="34" charset="0"/>
              </a:rPr>
              <a:t>catch </a:t>
            </a:r>
            <a:r>
              <a:rPr lang="en-US" sz="2400" spc="-5" dirty="0">
                <a:latin typeface="Calibri" panose="020F0502020204030204" pitchFamily="34" charset="0"/>
                <a:ea typeface="Calibri" panose="020F0502020204030204" pitchFamily="34" charset="0"/>
                <a:cs typeface="Calibri" panose="020F0502020204030204" pitchFamily="34" charset="0"/>
              </a:rPr>
              <a:t>those</a:t>
            </a:r>
            <a:r>
              <a:rPr lang="en-US" sz="2400" spc="114" dirty="0">
                <a:latin typeface="Calibri" panose="020F0502020204030204" pitchFamily="34" charset="0"/>
                <a:ea typeface="Calibri" panose="020F0502020204030204" pitchFamily="34" charset="0"/>
                <a:cs typeface="Calibri" panose="020F0502020204030204" pitchFamily="34" charset="0"/>
              </a:rPr>
              <a:t> </a:t>
            </a:r>
            <a:r>
              <a:rPr lang="en-US" sz="2400" spc="-5" dirty="0">
                <a:latin typeface="Calibri" panose="020F0502020204030204" pitchFamily="34" charset="0"/>
                <a:ea typeface="Calibri" panose="020F0502020204030204" pitchFamily="34" charset="0"/>
                <a:cs typeface="Calibri" panose="020F0502020204030204" pitchFamily="34" charset="0"/>
              </a:rPr>
              <a:t>items.</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7" name="Google Shape;586;p33">
            <a:extLst>
              <a:ext uri="{FF2B5EF4-FFF2-40B4-BE49-F238E27FC236}">
                <a16:creationId xmlns:a16="http://schemas.microsoft.com/office/drawing/2014/main" id="{4E425F71-4F58-73DD-832E-A0215C2CEEE5}"/>
              </a:ext>
            </a:extLst>
          </p:cNvPr>
          <p:cNvSpPr txBox="1">
            <a:spLocks/>
          </p:cNvSpPr>
          <p:nvPr/>
        </p:nvSpPr>
        <p:spPr>
          <a:xfrm>
            <a:off x="759620" y="834149"/>
            <a:ext cx="6198394" cy="3360901"/>
          </a:xfrm>
          <a:prstGeom prst="rect">
            <a:avLst/>
          </a:prstGeom>
        </p:spPr>
        <p:txBody>
          <a:bodyPr spcFirstLastPara="1" wrap="square" lIns="91425" tIns="91425" rIns="91425" bIns="91425" anchor="t" anchorCtr="0">
            <a:noAutofit/>
          </a:bodyPr>
          <a:lst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0"/>
              </a:spcBef>
              <a:spcAft>
                <a:spcPts val="0"/>
              </a:spcAft>
            </a:pPr>
            <a:endParaRPr lang="en" sz="15000" dirty="0"/>
          </a:p>
        </p:txBody>
      </p:sp>
      <p:sp>
        <p:nvSpPr>
          <p:cNvPr id="8" name="Title 1">
            <a:extLst>
              <a:ext uri="{FF2B5EF4-FFF2-40B4-BE49-F238E27FC236}">
                <a16:creationId xmlns:a16="http://schemas.microsoft.com/office/drawing/2014/main" id="{51A72812-5561-7D64-F16B-53993D52484B}"/>
              </a:ext>
            </a:extLst>
          </p:cNvPr>
          <p:cNvSpPr>
            <a:spLocks noGrp="1"/>
          </p:cNvSpPr>
          <p:nvPr>
            <p:ph type="title"/>
          </p:nvPr>
        </p:nvSpPr>
        <p:spPr>
          <a:xfrm>
            <a:off x="609601" y="609600"/>
            <a:ext cx="5943600" cy="1320800"/>
          </a:xfrm>
        </p:spPr>
        <p:txBody>
          <a:bodyPr/>
          <a:lstStyle/>
          <a:p>
            <a:r>
              <a:rPr lang="en-US" b="1" dirty="0"/>
              <a:t>Risk Assessment – Objective 3</a:t>
            </a:r>
          </a:p>
        </p:txBody>
      </p:sp>
    </p:spTree>
    <p:extLst>
      <p:ext uri="{BB962C8B-B14F-4D97-AF65-F5344CB8AC3E}">
        <p14:creationId xmlns:p14="http://schemas.microsoft.com/office/powerpoint/2010/main" val="2764673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C6DAE-B4B2-F285-1AF7-A607F15EB23C}"/>
              </a:ext>
            </a:extLst>
          </p:cNvPr>
          <p:cNvSpPr>
            <a:spLocks noGrp="1"/>
          </p:cNvSpPr>
          <p:nvPr>
            <p:ph type="title"/>
          </p:nvPr>
        </p:nvSpPr>
        <p:spPr>
          <a:xfrm>
            <a:off x="609600" y="685800"/>
            <a:ext cx="6348413" cy="1320800"/>
          </a:xfrm>
        </p:spPr>
        <p:txBody>
          <a:bodyPr/>
          <a:lstStyle/>
          <a:p>
            <a:r>
              <a:rPr lang="en-US" b="1" dirty="0"/>
              <a:t>Capital Asset Valuation</a:t>
            </a:r>
          </a:p>
        </p:txBody>
      </p:sp>
      <p:sp>
        <p:nvSpPr>
          <p:cNvPr id="3" name="Content Placeholder 2">
            <a:extLst>
              <a:ext uri="{FF2B5EF4-FFF2-40B4-BE49-F238E27FC236}">
                <a16:creationId xmlns:a16="http://schemas.microsoft.com/office/drawing/2014/main" id="{22F37206-C83B-7ED4-5761-42D538C502D1}"/>
              </a:ext>
            </a:extLst>
          </p:cNvPr>
          <p:cNvSpPr>
            <a:spLocks noGrp="1"/>
          </p:cNvSpPr>
          <p:nvPr>
            <p:ph idx="1"/>
          </p:nvPr>
        </p:nvSpPr>
        <p:spPr>
          <a:xfrm>
            <a:off x="990600" y="1600200"/>
            <a:ext cx="6348413" cy="4876800"/>
          </a:xfrm>
        </p:spPr>
        <p:txBody>
          <a:bodyPr/>
          <a:lstStyle/>
          <a:p>
            <a:r>
              <a:rPr lang="en-US" sz="2400" b="1" dirty="0">
                <a:latin typeface="Calibri" panose="020F0502020204030204" pitchFamily="34" charset="0"/>
                <a:ea typeface="Calibri" panose="020F0502020204030204" pitchFamily="34" charset="0"/>
                <a:cs typeface="Calibri" panose="020F0502020204030204" pitchFamily="34" charset="0"/>
              </a:rPr>
              <a:t>Capital assets should be reported at their historical cost to purchase or construct the asset, which can include: </a:t>
            </a:r>
          </a:p>
          <a:p>
            <a:pPr lvl="1">
              <a:buFont typeface="Wingdings" panose="05000000000000000000" pitchFamily="2" charset="2"/>
              <a:buChar char="§"/>
            </a:pPr>
            <a:r>
              <a:rPr lang="en-US" sz="2400" dirty="0">
                <a:latin typeface="Calibri" panose="020F0502020204030204" pitchFamily="34" charset="0"/>
                <a:ea typeface="Calibri" panose="020F0502020204030204" pitchFamily="34" charset="0"/>
                <a:cs typeface="Calibri" panose="020F0502020204030204" pitchFamily="34" charset="0"/>
              </a:rPr>
              <a:t>all charges to place the asset in its intended location (for example, freight); </a:t>
            </a:r>
          </a:p>
          <a:p>
            <a:pPr lvl="1">
              <a:buFont typeface="Wingdings" panose="05000000000000000000" pitchFamily="2" charset="2"/>
              <a:buChar char="§"/>
            </a:pPr>
            <a:r>
              <a:rPr lang="en-US" sz="2400" dirty="0">
                <a:latin typeface="Calibri" panose="020F0502020204030204" pitchFamily="34" charset="0"/>
                <a:ea typeface="Calibri" panose="020F0502020204030204" pitchFamily="34" charset="0"/>
                <a:cs typeface="Calibri" panose="020F0502020204030204" pitchFamily="34" charset="0"/>
              </a:rPr>
              <a:t>all charges to place the asset in its intended condition for use (for example, installation or site preparation); and, </a:t>
            </a:r>
          </a:p>
          <a:p>
            <a:pPr lvl="1">
              <a:buFont typeface="Wingdings" panose="05000000000000000000" pitchFamily="2" charset="2"/>
              <a:buChar char="§"/>
            </a:pPr>
            <a:r>
              <a:rPr lang="en-US" sz="2400" dirty="0">
                <a:latin typeface="Calibri" panose="020F0502020204030204" pitchFamily="34" charset="0"/>
                <a:ea typeface="Calibri" panose="020F0502020204030204" pitchFamily="34" charset="0"/>
                <a:cs typeface="Calibri" panose="020F0502020204030204" pitchFamily="34" charset="0"/>
              </a:rPr>
              <a:t>subsequent additions or improvements that enhance a capital asset’s functionality or extend its expected useful life. </a:t>
            </a:r>
          </a:p>
        </p:txBody>
      </p:sp>
    </p:spTree>
    <p:extLst>
      <p:ext uri="{BB962C8B-B14F-4D97-AF65-F5344CB8AC3E}">
        <p14:creationId xmlns:p14="http://schemas.microsoft.com/office/powerpoint/2010/main" val="11499962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17C54D-F23C-4421-33ED-F7CDD488AE2E}"/>
              </a:ext>
            </a:extLst>
          </p:cNvPr>
          <p:cNvSpPr>
            <a:spLocks noGrp="1"/>
          </p:cNvSpPr>
          <p:nvPr>
            <p:ph idx="1"/>
          </p:nvPr>
        </p:nvSpPr>
        <p:spPr>
          <a:xfrm>
            <a:off x="697706" y="3052763"/>
            <a:ext cx="6477000" cy="3881437"/>
          </a:xfrm>
        </p:spPr>
        <p:txBody>
          <a:bodyPr/>
          <a:lstStyle/>
          <a:p>
            <a:pPr marL="0" marR="222885" indent="0" algn="ctr">
              <a:lnSpc>
                <a:spcPct val="100000"/>
              </a:lnSpc>
              <a:spcBef>
                <a:spcPts val="95"/>
              </a:spcBef>
              <a:buNone/>
            </a:pPr>
            <a:r>
              <a:rPr lang="en-US" sz="2400" b="1" i="1" spc="-10" dirty="0">
                <a:latin typeface="Calibri" panose="020F0502020204030204" pitchFamily="34" charset="0"/>
                <a:ea typeface="Calibri" panose="020F0502020204030204" pitchFamily="34" charset="0"/>
                <a:cs typeface="Calibri" panose="020F0502020204030204" pitchFamily="34" charset="0"/>
              </a:rPr>
              <a:t>Periodic physical verification </a:t>
            </a:r>
            <a:r>
              <a:rPr lang="en-US" sz="2400" b="1" i="1" spc="-5" dirty="0">
                <a:latin typeface="Calibri" panose="020F0502020204030204" pitchFamily="34" charset="0"/>
                <a:ea typeface="Calibri" panose="020F0502020204030204" pitchFamily="34" charset="0"/>
                <a:cs typeface="Calibri" panose="020F0502020204030204" pitchFamily="34" charset="0"/>
              </a:rPr>
              <a:t>should be made of </a:t>
            </a:r>
            <a:r>
              <a:rPr lang="en-US" sz="2400" b="1" i="1" spc="-10" dirty="0">
                <a:latin typeface="Calibri" panose="020F0502020204030204" pitchFamily="34" charset="0"/>
                <a:ea typeface="Calibri" panose="020F0502020204030204" pitchFamily="34" charset="0"/>
                <a:cs typeface="Calibri" panose="020F0502020204030204" pitchFamily="34" charset="0"/>
              </a:rPr>
              <a:t>the existence and condition </a:t>
            </a:r>
            <a:r>
              <a:rPr lang="en-US" sz="2400" b="1" i="1" spc="-5" dirty="0">
                <a:latin typeface="Calibri" panose="020F0502020204030204" pitchFamily="34" charset="0"/>
                <a:ea typeface="Calibri" panose="020F0502020204030204" pitchFamily="34" charset="0"/>
                <a:cs typeface="Calibri" panose="020F0502020204030204" pitchFamily="34" charset="0"/>
              </a:rPr>
              <a:t>of</a:t>
            </a:r>
            <a:r>
              <a:rPr lang="en-US" sz="2400" b="1" i="1" spc="155" dirty="0">
                <a:latin typeface="Calibri" panose="020F0502020204030204" pitchFamily="34" charset="0"/>
                <a:ea typeface="Calibri" panose="020F0502020204030204" pitchFamily="34" charset="0"/>
                <a:cs typeface="Calibri" panose="020F0502020204030204" pitchFamily="34" charset="0"/>
              </a:rPr>
              <a:t> </a:t>
            </a:r>
            <a:r>
              <a:rPr lang="en-US" sz="2400" b="1" i="1" spc="-35" dirty="0">
                <a:latin typeface="Calibri" panose="020F0502020204030204" pitchFamily="34" charset="0"/>
                <a:ea typeface="Calibri" panose="020F0502020204030204" pitchFamily="34" charset="0"/>
                <a:cs typeface="Calibri" panose="020F0502020204030204" pitchFamily="34" charset="0"/>
              </a:rPr>
              <a:t>property.</a:t>
            </a:r>
            <a:endParaRPr lang="en-US" sz="2400" b="1" i="1"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400" b="1" dirty="0">
              <a:latin typeface="Calibri" panose="020F0502020204030204" pitchFamily="34" charset="0"/>
              <a:ea typeface="Calibri" panose="020F0502020204030204" pitchFamily="34" charset="0"/>
              <a:cs typeface="Calibri" panose="020F0502020204030204" pitchFamily="34" charset="0"/>
            </a:endParaRPr>
          </a:p>
          <a:p>
            <a:r>
              <a:rPr lang="en-US" sz="2400" dirty="0">
                <a:latin typeface="Calibri" panose="020F0502020204030204" pitchFamily="34" charset="0"/>
                <a:ea typeface="Calibri" panose="020F0502020204030204" pitchFamily="34" charset="0"/>
                <a:cs typeface="Calibri" panose="020F0502020204030204" pitchFamily="34" charset="0"/>
              </a:rPr>
              <a:t>Risk: </a:t>
            </a:r>
            <a:r>
              <a:rPr lang="en-US" sz="2400" spc="-5" dirty="0">
                <a:latin typeface="Calibri" panose="020F0502020204030204" pitchFamily="34" charset="0"/>
                <a:ea typeface="Calibri" panose="020F0502020204030204" pitchFamily="34" charset="0"/>
                <a:cs typeface="Calibri" panose="020F0502020204030204" pitchFamily="34" charset="0"/>
              </a:rPr>
              <a:t>is that capital assets </a:t>
            </a:r>
            <a:r>
              <a:rPr lang="en-US" sz="2400" spc="-10" dirty="0">
                <a:latin typeface="Calibri" panose="020F0502020204030204" pitchFamily="34" charset="0"/>
                <a:ea typeface="Calibri" panose="020F0502020204030204" pitchFamily="34" charset="0"/>
                <a:cs typeface="Calibri" panose="020F0502020204030204" pitchFamily="34" charset="0"/>
              </a:rPr>
              <a:t>are </a:t>
            </a:r>
            <a:r>
              <a:rPr lang="en-US" sz="2400" spc="-5" dirty="0">
                <a:latin typeface="Calibri" panose="020F0502020204030204" pitchFamily="34" charset="0"/>
                <a:ea typeface="Calibri" panose="020F0502020204030204" pitchFamily="34" charset="0"/>
                <a:cs typeface="Calibri" panose="020F0502020204030204" pitchFamily="34" charset="0"/>
              </a:rPr>
              <a:t>in subsidiary </a:t>
            </a:r>
            <a:r>
              <a:rPr lang="en-US" sz="2400" spc="-10" dirty="0">
                <a:latin typeface="Calibri" panose="020F0502020204030204" pitchFamily="34" charset="0"/>
                <a:ea typeface="Calibri" panose="020F0502020204030204" pitchFamily="34" charset="0"/>
                <a:cs typeface="Calibri" panose="020F0502020204030204" pitchFamily="34" charset="0"/>
              </a:rPr>
              <a:t>ledger and </a:t>
            </a:r>
            <a:r>
              <a:rPr lang="en-US" sz="2400" spc="-5" dirty="0">
                <a:latin typeface="Calibri" panose="020F0502020204030204" pitchFamily="34" charset="0"/>
                <a:ea typeface="Calibri" panose="020F0502020204030204" pitchFamily="34" charset="0"/>
                <a:cs typeface="Calibri" panose="020F0502020204030204" pitchFamily="34" charset="0"/>
              </a:rPr>
              <a:t>on </a:t>
            </a:r>
            <a:r>
              <a:rPr lang="en-US" sz="2400" spc="-15" dirty="0">
                <a:latin typeface="Calibri" panose="020F0502020204030204" pitchFamily="34" charset="0"/>
                <a:ea typeface="Calibri" panose="020F0502020204030204" pitchFamily="34" charset="0"/>
                <a:cs typeface="Calibri" panose="020F0502020204030204" pitchFamily="34" charset="0"/>
              </a:rPr>
              <a:t>general </a:t>
            </a:r>
            <a:r>
              <a:rPr lang="en-US" sz="2400" spc="-10" dirty="0">
                <a:latin typeface="Calibri" panose="020F0502020204030204" pitchFamily="34" charset="0"/>
                <a:ea typeface="Calibri" panose="020F0502020204030204" pitchFamily="34" charset="0"/>
                <a:cs typeface="Calibri" panose="020F0502020204030204" pitchFamily="34" charset="0"/>
              </a:rPr>
              <a:t>ledger </a:t>
            </a:r>
            <a:r>
              <a:rPr lang="en-US" sz="2400" spc="-5" dirty="0">
                <a:latin typeface="Calibri" panose="020F0502020204030204" pitchFamily="34" charset="0"/>
                <a:ea typeface="Calibri" panose="020F0502020204030204" pitchFamily="34" charset="0"/>
                <a:cs typeface="Calibri" panose="020F0502020204030204" pitchFamily="34" charset="0"/>
              </a:rPr>
              <a:t>that </a:t>
            </a:r>
            <a:r>
              <a:rPr lang="en-US" sz="2400" spc="-10" dirty="0">
                <a:latin typeface="Calibri" panose="020F0502020204030204" pitchFamily="34" charset="0"/>
                <a:ea typeface="Calibri" panose="020F0502020204030204" pitchFamily="34" charset="0"/>
                <a:cs typeface="Calibri" panose="020F0502020204030204" pitchFamily="34" charset="0"/>
              </a:rPr>
              <a:t>the government </a:t>
            </a:r>
            <a:r>
              <a:rPr lang="en-US" sz="2400" spc="-5" dirty="0">
                <a:latin typeface="Calibri" panose="020F0502020204030204" pitchFamily="34" charset="0"/>
                <a:ea typeface="Calibri" panose="020F0502020204030204" pitchFamily="34" charset="0"/>
                <a:cs typeface="Calibri" panose="020F0502020204030204" pitchFamily="34" charset="0"/>
              </a:rPr>
              <a:t>no </a:t>
            </a:r>
            <a:r>
              <a:rPr lang="en-US" sz="2400" spc="-10" dirty="0">
                <a:latin typeface="Calibri" panose="020F0502020204030204" pitchFamily="34" charset="0"/>
                <a:ea typeface="Calibri" panose="020F0502020204030204" pitchFamily="34" charset="0"/>
                <a:cs typeface="Calibri" panose="020F0502020204030204" pitchFamily="34" charset="0"/>
              </a:rPr>
              <a:t>longer </a:t>
            </a:r>
            <a:r>
              <a:rPr lang="en-US" sz="2400" spc="-5" dirty="0">
                <a:latin typeface="Calibri" panose="020F0502020204030204" pitchFamily="34" charset="0"/>
                <a:ea typeface="Calibri" panose="020F0502020204030204" pitchFamily="34" charset="0"/>
                <a:cs typeface="Calibri" panose="020F0502020204030204" pitchFamily="34" charset="0"/>
              </a:rPr>
              <a:t>has/ or </a:t>
            </a:r>
            <a:r>
              <a:rPr lang="en-US" sz="2400" spc="-10" dirty="0">
                <a:latin typeface="Calibri" panose="020F0502020204030204" pitchFamily="34" charset="0"/>
                <a:ea typeface="Calibri" panose="020F0502020204030204" pitchFamily="34" charset="0"/>
                <a:cs typeface="Calibri" panose="020F0502020204030204" pitchFamily="34" charset="0"/>
              </a:rPr>
              <a:t>condition </a:t>
            </a:r>
            <a:r>
              <a:rPr lang="en-US" sz="2400" spc="-5" dirty="0">
                <a:latin typeface="Calibri" panose="020F0502020204030204" pitchFamily="34" charset="0"/>
                <a:ea typeface="Calibri" panose="020F0502020204030204" pitchFamily="34" charset="0"/>
                <a:cs typeface="Calibri" panose="020F0502020204030204" pitchFamily="34" charset="0"/>
              </a:rPr>
              <a:t>of asset </a:t>
            </a:r>
            <a:r>
              <a:rPr lang="en-US" sz="2400" spc="-10" dirty="0">
                <a:latin typeface="Calibri" panose="020F0502020204030204" pitchFamily="34" charset="0"/>
                <a:ea typeface="Calibri" panose="020F0502020204030204" pitchFamily="34" charset="0"/>
                <a:cs typeface="Calibri" panose="020F0502020204030204" pitchFamily="34" charset="0"/>
              </a:rPr>
              <a:t>has</a:t>
            </a:r>
            <a:r>
              <a:rPr lang="en-US" sz="2400" spc="70" dirty="0">
                <a:latin typeface="Calibri" panose="020F0502020204030204" pitchFamily="34" charset="0"/>
                <a:ea typeface="Calibri" panose="020F0502020204030204" pitchFamily="34" charset="0"/>
                <a:cs typeface="Calibri" panose="020F0502020204030204" pitchFamily="34" charset="0"/>
              </a:rPr>
              <a:t> </a:t>
            </a:r>
            <a:r>
              <a:rPr lang="en-US" sz="2400" spc="-10" dirty="0">
                <a:latin typeface="Calibri" panose="020F0502020204030204" pitchFamily="34" charset="0"/>
                <a:ea typeface="Calibri" panose="020F0502020204030204" pitchFamily="34" charset="0"/>
                <a:cs typeface="Calibri" panose="020F0502020204030204" pitchFamily="34" charset="0"/>
              </a:rPr>
              <a:t>deteriorated.</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7" name="Google Shape;586;p33">
            <a:extLst>
              <a:ext uri="{FF2B5EF4-FFF2-40B4-BE49-F238E27FC236}">
                <a16:creationId xmlns:a16="http://schemas.microsoft.com/office/drawing/2014/main" id="{33A2A45B-C8E4-C0DC-2E96-AE98E124916B}"/>
              </a:ext>
            </a:extLst>
          </p:cNvPr>
          <p:cNvSpPr txBox="1">
            <a:spLocks/>
          </p:cNvSpPr>
          <p:nvPr/>
        </p:nvSpPr>
        <p:spPr>
          <a:xfrm>
            <a:off x="759620" y="834149"/>
            <a:ext cx="6198394" cy="3360901"/>
          </a:xfrm>
          <a:prstGeom prst="rect">
            <a:avLst/>
          </a:prstGeom>
        </p:spPr>
        <p:txBody>
          <a:bodyPr spcFirstLastPara="1" wrap="square" lIns="91425" tIns="91425" rIns="91425" bIns="91425" anchor="t" anchorCtr="0">
            <a:noAutofit/>
          </a:bodyPr>
          <a:lst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0"/>
              </a:spcBef>
              <a:spcAft>
                <a:spcPts val="0"/>
              </a:spcAft>
            </a:pPr>
            <a:endParaRPr lang="en" sz="15000" dirty="0"/>
          </a:p>
        </p:txBody>
      </p:sp>
      <p:sp>
        <p:nvSpPr>
          <p:cNvPr id="8" name="Title 1">
            <a:extLst>
              <a:ext uri="{FF2B5EF4-FFF2-40B4-BE49-F238E27FC236}">
                <a16:creationId xmlns:a16="http://schemas.microsoft.com/office/drawing/2014/main" id="{928C9092-AF94-8986-CDAA-ADD128919430}"/>
              </a:ext>
            </a:extLst>
          </p:cNvPr>
          <p:cNvSpPr>
            <a:spLocks noGrp="1"/>
          </p:cNvSpPr>
          <p:nvPr>
            <p:ph type="title"/>
          </p:nvPr>
        </p:nvSpPr>
        <p:spPr>
          <a:xfrm>
            <a:off x="609601" y="609600"/>
            <a:ext cx="5867400" cy="1320800"/>
          </a:xfrm>
        </p:spPr>
        <p:txBody>
          <a:bodyPr/>
          <a:lstStyle/>
          <a:p>
            <a:r>
              <a:rPr lang="en-US" b="1" dirty="0"/>
              <a:t>Risk Assessment – Objective 4</a:t>
            </a:r>
          </a:p>
        </p:txBody>
      </p:sp>
    </p:spTree>
    <p:extLst>
      <p:ext uri="{BB962C8B-B14F-4D97-AF65-F5344CB8AC3E}">
        <p14:creationId xmlns:p14="http://schemas.microsoft.com/office/powerpoint/2010/main" val="23905728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17C54D-F23C-4421-33ED-F7CDD488AE2E}"/>
              </a:ext>
            </a:extLst>
          </p:cNvPr>
          <p:cNvSpPr>
            <a:spLocks noGrp="1"/>
          </p:cNvSpPr>
          <p:nvPr>
            <p:ph idx="1"/>
          </p:nvPr>
        </p:nvSpPr>
        <p:spPr>
          <a:xfrm>
            <a:off x="759620" y="3048000"/>
            <a:ext cx="6477000" cy="3881437"/>
          </a:xfrm>
        </p:spPr>
        <p:txBody>
          <a:bodyPr/>
          <a:lstStyle/>
          <a:p>
            <a:pPr marL="0" marR="306705" indent="0" algn="ctr">
              <a:lnSpc>
                <a:spcPct val="100000"/>
              </a:lnSpc>
              <a:spcBef>
                <a:spcPts val="95"/>
              </a:spcBef>
              <a:buNone/>
            </a:pPr>
            <a:r>
              <a:rPr lang="en-US" sz="2400" b="1" i="1" spc="-10" dirty="0">
                <a:latin typeface="Calibri" panose="020F0502020204030204" pitchFamily="34" charset="0"/>
                <a:ea typeface="Calibri" panose="020F0502020204030204" pitchFamily="34" charset="0"/>
                <a:cs typeface="Calibri" panose="020F0502020204030204" pitchFamily="34" charset="0"/>
              </a:rPr>
              <a:t>Issues, </a:t>
            </a:r>
            <a:r>
              <a:rPr lang="en-US" sz="2400" b="1" i="1" spc="-15" dirty="0">
                <a:latin typeface="Calibri" panose="020F0502020204030204" pitchFamily="34" charset="0"/>
                <a:ea typeface="Calibri" panose="020F0502020204030204" pitchFamily="34" charset="0"/>
                <a:cs typeface="Calibri" panose="020F0502020204030204" pitchFamily="34" charset="0"/>
              </a:rPr>
              <a:t>transfers, </a:t>
            </a:r>
            <a:r>
              <a:rPr lang="en-US" sz="2400" b="1" i="1" spc="-10" dirty="0">
                <a:latin typeface="Calibri" panose="020F0502020204030204" pitchFamily="34" charset="0"/>
                <a:ea typeface="Calibri" panose="020F0502020204030204" pitchFamily="34" charset="0"/>
                <a:cs typeface="Calibri" panose="020F0502020204030204" pitchFamily="34" charset="0"/>
              </a:rPr>
              <a:t>retirements, and </a:t>
            </a:r>
            <a:r>
              <a:rPr lang="en-US" sz="2400" b="1" i="1" spc="-5" dirty="0">
                <a:latin typeface="Calibri" panose="020F0502020204030204" pitchFamily="34" charset="0"/>
                <a:ea typeface="Calibri" panose="020F0502020204030204" pitchFamily="34" charset="0"/>
                <a:cs typeface="Calibri" panose="020F0502020204030204" pitchFamily="34" charset="0"/>
              </a:rPr>
              <a:t>losses should be </a:t>
            </a:r>
            <a:r>
              <a:rPr lang="en-US" sz="2400" b="1" i="1" spc="-10" dirty="0">
                <a:latin typeface="Calibri" panose="020F0502020204030204" pitchFamily="34" charset="0"/>
                <a:ea typeface="Calibri" panose="020F0502020204030204" pitchFamily="34" charset="0"/>
                <a:cs typeface="Calibri" panose="020F0502020204030204" pitchFamily="34" charset="0"/>
              </a:rPr>
              <a:t>reported and accounted </a:t>
            </a:r>
            <a:r>
              <a:rPr lang="en-US" sz="2400" b="1" i="1" spc="-15" dirty="0">
                <a:latin typeface="Calibri" panose="020F0502020204030204" pitchFamily="34" charset="0"/>
                <a:ea typeface="Calibri" panose="020F0502020204030204" pitchFamily="34" charset="0"/>
                <a:cs typeface="Calibri" panose="020F0502020204030204" pitchFamily="34" charset="0"/>
              </a:rPr>
              <a:t>for</a:t>
            </a:r>
            <a:r>
              <a:rPr lang="en-US" sz="2400" b="1" i="1" spc="120" dirty="0">
                <a:latin typeface="Calibri" panose="020F0502020204030204" pitchFamily="34" charset="0"/>
                <a:ea typeface="Calibri" panose="020F0502020204030204" pitchFamily="34" charset="0"/>
                <a:cs typeface="Calibri" panose="020F0502020204030204" pitchFamily="34" charset="0"/>
              </a:rPr>
              <a:t> </a:t>
            </a:r>
            <a:r>
              <a:rPr lang="en-US" sz="2400" b="1" i="1" spc="-35" dirty="0">
                <a:latin typeface="Calibri" panose="020F0502020204030204" pitchFamily="34" charset="0"/>
                <a:ea typeface="Calibri" panose="020F0502020204030204" pitchFamily="34" charset="0"/>
                <a:cs typeface="Calibri" panose="020F0502020204030204" pitchFamily="34" charset="0"/>
              </a:rPr>
              <a:t>timely.</a:t>
            </a:r>
            <a:endParaRPr lang="en-US" sz="2400" b="1" i="1"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400" b="1" dirty="0">
              <a:latin typeface="Calibri" panose="020F0502020204030204" pitchFamily="34" charset="0"/>
              <a:ea typeface="Calibri" panose="020F0502020204030204" pitchFamily="34" charset="0"/>
              <a:cs typeface="Calibri" panose="020F0502020204030204" pitchFamily="34" charset="0"/>
            </a:endParaRPr>
          </a:p>
          <a:p>
            <a:r>
              <a:rPr lang="en-US" sz="2400" dirty="0">
                <a:latin typeface="Calibri" panose="020F0502020204030204" pitchFamily="34" charset="0"/>
                <a:ea typeface="Calibri" panose="020F0502020204030204" pitchFamily="34" charset="0"/>
                <a:cs typeface="Calibri" panose="020F0502020204030204" pitchFamily="34" charset="0"/>
              </a:rPr>
              <a:t>Risk: </a:t>
            </a:r>
            <a:r>
              <a:rPr lang="en-US" sz="2400" spc="-5" dirty="0">
                <a:latin typeface="Calibri" panose="020F0502020204030204" pitchFamily="34" charset="0"/>
                <a:ea typeface="Calibri" panose="020F0502020204030204" pitchFamily="34" charset="0"/>
                <a:cs typeface="Calibri" panose="020F0502020204030204" pitchFamily="34" charset="0"/>
              </a:rPr>
              <a:t>Capital assets </a:t>
            </a:r>
            <a:r>
              <a:rPr lang="en-US" sz="2400" spc="-15" dirty="0">
                <a:latin typeface="Calibri" panose="020F0502020204030204" pitchFamily="34" charset="0"/>
                <a:ea typeface="Calibri" panose="020F0502020204030204" pitchFamily="34" charset="0"/>
                <a:cs typeface="Calibri" panose="020F0502020204030204" pitchFamily="34" charset="0"/>
              </a:rPr>
              <a:t>have </a:t>
            </a:r>
            <a:r>
              <a:rPr lang="en-US" sz="2400" spc="-10" dirty="0">
                <a:latin typeface="Calibri" panose="020F0502020204030204" pitchFamily="34" charset="0"/>
                <a:ea typeface="Calibri" panose="020F0502020204030204" pitchFamily="34" charset="0"/>
                <a:cs typeface="Calibri" panose="020F0502020204030204" pitchFamily="34" charset="0"/>
              </a:rPr>
              <a:t>been sold/scrapped and proper accounting not </a:t>
            </a:r>
            <a:r>
              <a:rPr lang="en-US" sz="2400" spc="-5" dirty="0">
                <a:latin typeface="Calibri" panose="020F0502020204030204" pitchFamily="34" charset="0"/>
                <a:ea typeface="Calibri" panose="020F0502020204030204" pitchFamily="34" charset="0"/>
                <a:cs typeface="Calibri" panose="020F0502020204030204" pitchFamily="34" charset="0"/>
              </a:rPr>
              <a:t>made </a:t>
            </a:r>
            <a:r>
              <a:rPr lang="en-US" sz="2400" spc="-15" dirty="0">
                <a:latin typeface="Calibri" panose="020F0502020204030204" pitchFamily="34" charset="0"/>
                <a:ea typeface="Calibri" panose="020F0502020204030204" pitchFamily="34" charset="0"/>
                <a:cs typeface="Calibri" panose="020F0502020204030204" pitchFamily="34" charset="0"/>
              </a:rPr>
              <a:t>for </a:t>
            </a:r>
            <a:r>
              <a:rPr lang="en-US" sz="2400" spc="-5" dirty="0">
                <a:latin typeface="Calibri" panose="020F0502020204030204" pitchFamily="34" charset="0"/>
                <a:ea typeface="Calibri" panose="020F0502020204030204" pitchFamily="34" charset="0"/>
                <a:cs typeface="Calibri" panose="020F0502020204030204" pitchFamily="34" charset="0"/>
              </a:rPr>
              <a:t>gains/losses or disposition of</a:t>
            </a:r>
            <a:r>
              <a:rPr lang="en-US" sz="2400" spc="175" dirty="0">
                <a:latin typeface="Calibri" panose="020F0502020204030204" pitchFamily="34" charset="0"/>
                <a:ea typeface="Calibri" panose="020F0502020204030204" pitchFamily="34" charset="0"/>
                <a:cs typeface="Calibri" panose="020F0502020204030204" pitchFamily="34" charset="0"/>
              </a:rPr>
              <a:t> </a:t>
            </a:r>
            <a:r>
              <a:rPr lang="en-US" sz="2400" spc="-5" dirty="0">
                <a:latin typeface="Calibri" panose="020F0502020204030204" pitchFamily="34" charset="0"/>
                <a:ea typeface="Calibri" panose="020F0502020204030204" pitchFamily="34" charset="0"/>
                <a:cs typeface="Calibri" panose="020F0502020204030204" pitchFamily="34" charset="0"/>
              </a:rPr>
              <a:t>assets.</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5" name="Google Shape;586;p33">
            <a:extLst>
              <a:ext uri="{FF2B5EF4-FFF2-40B4-BE49-F238E27FC236}">
                <a16:creationId xmlns:a16="http://schemas.microsoft.com/office/drawing/2014/main" id="{EA67F1A1-F332-1165-D5AA-B77637675C15}"/>
              </a:ext>
            </a:extLst>
          </p:cNvPr>
          <p:cNvSpPr txBox="1">
            <a:spLocks/>
          </p:cNvSpPr>
          <p:nvPr/>
        </p:nvSpPr>
        <p:spPr>
          <a:xfrm>
            <a:off x="759620" y="834149"/>
            <a:ext cx="6198394" cy="3360901"/>
          </a:xfrm>
          <a:prstGeom prst="rect">
            <a:avLst/>
          </a:prstGeom>
        </p:spPr>
        <p:txBody>
          <a:bodyPr spcFirstLastPara="1" wrap="square" lIns="91425" tIns="91425" rIns="91425" bIns="91425" anchor="t" anchorCtr="0">
            <a:noAutofit/>
          </a:bodyPr>
          <a:lst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0"/>
              </a:spcBef>
              <a:spcAft>
                <a:spcPts val="0"/>
              </a:spcAft>
            </a:pPr>
            <a:endParaRPr lang="en" sz="15000" dirty="0"/>
          </a:p>
        </p:txBody>
      </p:sp>
      <p:sp>
        <p:nvSpPr>
          <p:cNvPr id="6" name="Title 1">
            <a:extLst>
              <a:ext uri="{FF2B5EF4-FFF2-40B4-BE49-F238E27FC236}">
                <a16:creationId xmlns:a16="http://schemas.microsoft.com/office/drawing/2014/main" id="{E708DEFC-F3F3-1A21-3BA9-6EFA84312EAF}"/>
              </a:ext>
            </a:extLst>
          </p:cNvPr>
          <p:cNvSpPr>
            <a:spLocks noGrp="1"/>
          </p:cNvSpPr>
          <p:nvPr>
            <p:ph type="title"/>
          </p:nvPr>
        </p:nvSpPr>
        <p:spPr>
          <a:xfrm>
            <a:off x="609601" y="609600"/>
            <a:ext cx="6019800" cy="1320800"/>
          </a:xfrm>
        </p:spPr>
        <p:txBody>
          <a:bodyPr/>
          <a:lstStyle/>
          <a:p>
            <a:r>
              <a:rPr lang="en-US" b="1" dirty="0"/>
              <a:t>Risk Assessment – Objective 5</a:t>
            </a:r>
          </a:p>
        </p:txBody>
      </p:sp>
    </p:spTree>
    <p:extLst>
      <p:ext uri="{BB962C8B-B14F-4D97-AF65-F5344CB8AC3E}">
        <p14:creationId xmlns:p14="http://schemas.microsoft.com/office/powerpoint/2010/main" val="18751542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17C54D-F23C-4421-33ED-F7CDD488AE2E}"/>
              </a:ext>
            </a:extLst>
          </p:cNvPr>
          <p:cNvSpPr>
            <a:spLocks noGrp="1"/>
          </p:cNvSpPr>
          <p:nvPr>
            <p:ph idx="1"/>
          </p:nvPr>
        </p:nvSpPr>
        <p:spPr>
          <a:xfrm>
            <a:off x="797720" y="3052763"/>
            <a:ext cx="6477000" cy="3881437"/>
          </a:xfrm>
        </p:spPr>
        <p:txBody>
          <a:bodyPr/>
          <a:lstStyle/>
          <a:p>
            <a:pPr marL="0" marR="306705" indent="0" algn="ctr">
              <a:lnSpc>
                <a:spcPct val="100000"/>
              </a:lnSpc>
              <a:spcBef>
                <a:spcPts val="95"/>
              </a:spcBef>
              <a:buNone/>
            </a:pPr>
            <a:r>
              <a:rPr lang="en-US" sz="2400" b="1" i="1" spc="-5" dirty="0">
                <a:latin typeface="Calibri" panose="020F0502020204030204" pitchFamily="34" charset="0"/>
                <a:ea typeface="Calibri" panose="020F0502020204030204" pitchFamily="34" charset="0"/>
                <a:cs typeface="Calibri" panose="020F0502020204030204" pitchFamily="34" charset="0"/>
              </a:rPr>
              <a:t>Capital asset </a:t>
            </a:r>
            <a:r>
              <a:rPr lang="en-US" sz="2400" b="1" i="1" spc="-15" dirty="0">
                <a:latin typeface="Calibri" panose="020F0502020204030204" pitchFamily="34" charset="0"/>
                <a:ea typeface="Calibri" panose="020F0502020204030204" pitchFamily="34" charset="0"/>
                <a:cs typeface="Calibri" panose="020F0502020204030204" pitchFamily="34" charset="0"/>
              </a:rPr>
              <a:t>records </a:t>
            </a:r>
            <a:r>
              <a:rPr lang="en-US" sz="2400" b="1" i="1" spc="-5" dirty="0">
                <a:latin typeface="Calibri" panose="020F0502020204030204" pitchFamily="34" charset="0"/>
                <a:ea typeface="Calibri" panose="020F0502020204030204" pitchFamily="34" charset="0"/>
                <a:cs typeface="Calibri" panose="020F0502020204030204" pitchFamily="34" charset="0"/>
              </a:rPr>
              <a:t>should be </a:t>
            </a:r>
            <a:r>
              <a:rPr lang="en-US" sz="2400" b="1" i="1" spc="-15" dirty="0">
                <a:latin typeface="Calibri" panose="020F0502020204030204" pitchFamily="34" charset="0"/>
                <a:ea typeface="Calibri" panose="020F0502020204030204" pitchFamily="34" charset="0"/>
                <a:cs typeface="Calibri" panose="020F0502020204030204" pitchFamily="34" charset="0"/>
              </a:rPr>
              <a:t>accurately</a:t>
            </a:r>
            <a:r>
              <a:rPr lang="en-US" sz="2400" b="1" i="1" spc="15" dirty="0">
                <a:latin typeface="Calibri" panose="020F0502020204030204" pitchFamily="34" charset="0"/>
                <a:ea typeface="Calibri" panose="020F0502020204030204" pitchFamily="34" charset="0"/>
                <a:cs typeface="Calibri" panose="020F0502020204030204" pitchFamily="34" charset="0"/>
              </a:rPr>
              <a:t> </a:t>
            </a:r>
            <a:r>
              <a:rPr lang="en-US" sz="2400" b="1" i="1" spc="-5" dirty="0">
                <a:latin typeface="Calibri" panose="020F0502020204030204" pitchFamily="34" charset="0"/>
                <a:ea typeface="Calibri" panose="020F0502020204030204" pitchFamily="34" charset="0"/>
                <a:cs typeface="Calibri" panose="020F0502020204030204" pitchFamily="34" charset="0"/>
              </a:rPr>
              <a:t>maintained.</a:t>
            </a:r>
          </a:p>
          <a:p>
            <a:pPr marL="0" marR="306705" indent="0">
              <a:lnSpc>
                <a:spcPct val="100000"/>
              </a:lnSpc>
              <a:spcBef>
                <a:spcPts val="95"/>
              </a:spcBef>
              <a:buNone/>
            </a:pPr>
            <a:endParaRPr lang="en-US" sz="2400" b="1" dirty="0">
              <a:latin typeface="Calibri" panose="020F0502020204030204" pitchFamily="34" charset="0"/>
              <a:ea typeface="Calibri" panose="020F0502020204030204" pitchFamily="34" charset="0"/>
              <a:cs typeface="Calibri" panose="020F0502020204030204" pitchFamily="34" charset="0"/>
            </a:endParaRPr>
          </a:p>
          <a:p>
            <a:r>
              <a:rPr lang="en-US" sz="2400" dirty="0">
                <a:latin typeface="Calibri" panose="020F0502020204030204" pitchFamily="34" charset="0"/>
                <a:ea typeface="Calibri" panose="020F0502020204030204" pitchFamily="34" charset="0"/>
                <a:cs typeface="Calibri" panose="020F0502020204030204" pitchFamily="34" charset="0"/>
              </a:rPr>
              <a:t>Risk: </a:t>
            </a:r>
            <a:r>
              <a:rPr lang="en-US" sz="2400" spc="-5" dirty="0">
                <a:latin typeface="Calibri" panose="020F0502020204030204" pitchFamily="34" charset="0"/>
                <a:ea typeface="Calibri" panose="020F0502020204030204" pitchFamily="34" charset="0"/>
                <a:cs typeface="Calibri" panose="020F0502020204030204" pitchFamily="34" charset="0"/>
              </a:rPr>
              <a:t>Capital asset records do not accurately reflect the physical capital assets.</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5" name="Google Shape;586;p33">
            <a:extLst>
              <a:ext uri="{FF2B5EF4-FFF2-40B4-BE49-F238E27FC236}">
                <a16:creationId xmlns:a16="http://schemas.microsoft.com/office/drawing/2014/main" id="{6F1C3E98-0AAE-35C3-1BF9-A1AB0AC415AC}"/>
              </a:ext>
            </a:extLst>
          </p:cNvPr>
          <p:cNvSpPr txBox="1">
            <a:spLocks/>
          </p:cNvSpPr>
          <p:nvPr/>
        </p:nvSpPr>
        <p:spPr>
          <a:xfrm>
            <a:off x="759620" y="834149"/>
            <a:ext cx="6198394" cy="3360901"/>
          </a:xfrm>
          <a:prstGeom prst="rect">
            <a:avLst/>
          </a:prstGeom>
        </p:spPr>
        <p:txBody>
          <a:bodyPr spcFirstLastPara="1" wrap="square" lIns="91425" tIns="91425" rIns="91425" bIns="91425" anchor="t" anchorCtr="0">
            <a:noAutofit/>
          </a:bodyPr>
          <a:lst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0"/>
              </a:spcBef>
              <a:spcAft>
                <a:spcPts val="0"/>
              </a:spcAft>
            </a:pPr>
            <a:endParaRPr lang="en" sz="15000" dirty="0"/>
          </a:p>
        </p:txBody>
      </p:sp>
      <p:sp>
        <p:nvSpPr>
          <p:cNvPr id="6" name="Title 1">
            <a:extLst>
              <a:ext uri="{FF2B5EF4-FFF2-40B4-BE49-F238E27FC236}">
                <a16:creationId xmlns:a16="http://schemas.microsoft.com/office/drawing/2014/main" id="{35D69B52-5219-DB9D-7468-EBFC5B9BEE8F}"/>
              </a:ext>
            </a:extLst>
          </p:cNvPr>
          <p:cNvSpPr>
            <a:spLocks noGrp="1"/>
          </p:cNvSpPr>
          <p:nvPr>
            <p:ph type="title"/>
          </p:nvPr>
        </p:nvSpPr>
        <p:spPr>
          <a:xfrm>
            <a:off x="609601" y="609600"/>
            <a:ext cx="5943600" cy="1320800"/>
          </a:xfrm>
        </p:spPr>
        <p:txBody>
          <a:bodyPr/>
          <a:lstStyle/>
          <a:p>
            <a:r>
              <a:rPr lang="en-US" b="1" dirty="0"/>
              <a:t>Risk Assessment – Objective 6</a:t>
            </a:r>
          </a:p>
        </p:txBody>
      </p:sp>
    </p:spTree>
    <p:extLst>
      <p:ext uri="{BB962C8B-B14F-4D97-AF65-F5344CB8AC3E}">
        <p14:creationId xmlns:p14="http://schemas.microsoft.com/office/powerpoint/2010/main" val="28782288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17C54D-F23C-4421-33ED-F7CDD488AE2E}"/>
              </a:ext>
            </a:extLst>
          </p:cNvPr>
          <p:cNvSpPr>
            <a:spLocks noGrp="1"/>
          </p:cNvSpPr>
          <p:nvPr>
            <p:ph idx="1"/>
          </p:nvPr>
        </p:nvSpPr>
        <p:spPr>
          <a:xfrm>
            <a:off x="609600" y="3048000"/>
            <a:ext cx="6477000" cy="3881437"/>
          </a:xfrm>
        </p:spPr>
        <p:txBody>
          <a:bodyPr/>
          <a:lstStyle/>
          <a:p>
            <a:pPr marL="0" marR="306705" indent="0" algn="ctr">
              <a:lnSpc>
                <a:spcPct val="100000"/>
              </a:lnSpc>
              <a:spcBef>
                <a:spcPts val="95"/>
              </a:spcBef>
              <a:buNone/>
            </a:pPr>
            <a:r>
              <a:rPr lang="en-US" sz="2400" b="1" i="1" spc="-10" dirty="0">
                <a:latin typeface="Calibri" panose="020F0502020204030204" pitchFamily="34" charset="0"/>
                <a:ea typeface="Calibri" panose="020F0502020204030204" pitchFamily="34" charset="0"/>
                <a:cs typeface="Calibri" panose="020F0502020204030204" pitchFamily="34" charset="0"/>
              </a:rPr>
              <a:t>Adequate segregation </a:t>
            </a:r>
            <a:r>
              <a:rPr lang="en-US" sz="2400" b="1" i="1" spc="-5" dirty="0">
                <a:latin typeface="Calibri" panose="020F0502020204030204" pitchFamily="34" charset="0"/>
                <a:ea typeface="Calibri" panose="020F0502020204030204" pitchFamily="34" charset="0"/>
                <a:cs typeface="Calibri" panose="020F0502020204030204" pitchFamily="34" charset="0"/>
              </a:rPr>
              <a:t>of </a:t>
            </a:r>
            <a:r>
              <a:rPr lang="en-US" sz="2400" b="1" i="1" spc="-10" dirty="0">
                <a:latin typeface="Calibri" panose="020F0502020204030204" pitchFamily="34" charset="0"/>
                <a:ea typeface="Calibri" panose="020F0502020204030204" pitchFamily="34" charset="0"/>
                <a:cs typeface="Calibri" panose="020F0502020204030204" pitchFamily="34" charset="0"/>
              </a:rPr>
              <a:t>duties </a:t>
            </a:r>
            <a:r>
              <a:rPr lang="en-US" sz="2400" b="1" i="1" spc="-5" dirty="0">
                <a:latin typeface="Calibri" panose="020F0502020204030204" pitchFamily="34" charset="0"/>
                <a:ea typeface="Calibri" panose="020F0502020204030204" pitchFamily="34" charset="0"/>
                <a:cs typeface="Calibri" panose="020F0502020204030204" pitchFamily="34" charset="0"/>
              </a:rPr>
              <a:t>in </a:t>
            </a:r>
            <a:r>
              <a:rPr lang="en-US" sz="2400" b="1" i="1" spc="-10" dirty="0">
                <a:latin typeface="Calibri" panose="020F0502020204030204" pitchFamily="34" charset="0"/>
                <a:ea typeface="Calibri" panose="020F0502020204030204" pitchFamily="34" charset="0"/>
                <a:cs typeface="Calibri" panose="020F0502020204030204" pitchFamily="34" charset="0"/>
              </a:rPr>
              <a:t>the capital </a:t>
            </a:r>
            <a:r>
              <a:rPr lang="en-US" sz="2400" b="1" i="1" spc="-5" dirty="0">
                <a:latin typeface="Calibri" panose="020F0502020204030204" pitchFamily="34" charset="0"/>
                <a:ea typeface="Calibri" panose="020F0502020204030204" pitchFamily="34" charset="0"/>
                <a:cs typeface="Calibri" panose="020F0502020204030204" pitchFamily="34" charset="0"/>
              </a:rPr>
              <a:t>asset</a:t>
            </a:r>
            <a:r>
              <a:rPr lang="en-US" sz="2400" b="1" i="1" spc="30" dirty="0">
                <a:latin typeface="Calibri" panose="020F0502020204030204" pitchFamily="34" charset="0"/>
                <a:ea typeface="Calibri" panose="020F0502020204030204" pitchFamily="34" charset="0"/>
                <a:cs typeface="Calibri" panose="020F0502020204030204" pitchFamily="34" charset="0"/>
              </a:rPr>
              <a:t> </a:t>
            </a:r>
            <a:r>
              <a:rPr lang="en-US" sz="2400" b="1" i="1" spc="-10" dirty="0">
                <a:latin typeface="Calibri" panose="020F0502020204030204" pitchFamily="34" charset="0"/>
                <a:ea typeface="Calibri" panose="020F0502020204030204" pitchFamily="34" charset="0"/>
                <a:cs typeface="Calibri" panose="020F0502020204030204" pitchFamily="34" charset="0"/>
              </a:rPr>
              <a:t>function.</a:t>
            </a:r>
          </a:p>
          <a:p>
            <a:pPr marL="0" marR="306705" indent="0">
              <a:lnSpc>
                <a:spcPct val="100000"/>
              </a:lnSpc>
              <a:spcBef>
                <a:spcPts val="95"/>
              </a:spcBef>
              <a:buNone/>
            </a:pPr>
            <a:endParaRPr lang="en-US" sz="2400" b="1" dirty="0">
              <a:latin typeface="Calibri" panose="020F0502020204030204" pitchFamily="34" charset="0"/>
              <a:ea typeface="Calibri" panose="020F0502020204030204" pitchFamily="34" charset="0"/>
              <a:cs typeface="Calibri" panose="020F0502020204030204" pitchFamily="34" charset="0"/>
            </a:endParaRPr>
          </a:p>
          <a:p>
            <a:r>
              <a:rPr lang="en-US" sz="2400" dirty="0">
                <a:latin typeface="Calibri" panose="020F0502020204030204" pitchFamily="34" charset="0"/>
                <a:ea typeface="Calibri" panose="020F0502020204030204" pitchFamily="34" charset="0"/>
                <a:cs typeface="Calibri" panose="020F0502020204030204" pitchFamily="34" charset="0"/>
              </a:rPr>
              <a:t>Risk: </a:t>
            </a:r>
            <a:r>
              <a:rPr lang="en-US" sz="2400" spc="-5" dirty="0">
                <a:latin typeface="Calibri" panose="020F0502020204030204" pitchFamily="34" charset="0"/>
                <a:ea typeface="Calibri" panose="020F0502020204030204" pitchFamily="34" charset="0"/>
                <a:cs typeface="Calibri" panose="020F0502020204030204" pitchFamily="34" charset="0"/>
              </a:rPr>
              <a:t>Inadequate segregation of duties allows for fraud and/or innocent errors not likely to be found and corrected.</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5" name="Google Shape;586;p33">
            <a:extLst>
              <a:ext uri="{FF2B5EF4-FFF2-40B4-BE49-F238E27FC236}">
                <a16:creationId xmlns:a16="http://schemas.microsoft.com/office/drawing/2014/main" id="{AB9504D9-D470-899A-F9C2-3089AD246A42}"/>
              </a:ext>
            </a:extLst>
          </p:cNvPr>
          <p:cNvSpPr txBox="1">
            <a:spLocks/>
          </p:cNvSpPr>
          <p:nvPr/>
        </p:nvSpPr>
        <p:spPr>
          <a:xfrm>
            <a:off x="759620" y="834149"/>
            <a:ext cx="6198394" cy="3360901"/>
          </a:xfrm>
          <a:prstGeom prst="rect">
            <a:avLst/>
          </a:prstGeom>
        </p:spPr>
        <p:txBody>
          <a:bodyPr spcFirstLastPara="1" wrap="square" lIns="91425" tIns="91425" rIns="91425" bIns="91425" anchor="t" anchorCtr="0">
            <a:noAutofit/>
          </a:bodyPr>
          <a:lst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0"/>
              </a:spcBef>
              <a:spcAft>
                <a:spcPts val="0"/>
              </a:spcAft>
            </a:pPr>
            <a:endParaRPr lang="en" sz="15000" dirty="0"/>
          </a:p>
        </p:txBody>
      </p:sp>
      <p:sp>
        <p:nvSpPr>
          <p:cNvPr id="6" name="Title 1">
            <a:extLst>
              <a:ext uri="{FF2B5EF4-FFF2-40B4-BE49-F238E27FC236}">
                <a16:creationId xmlns:a16="http://schemas.microsoft.com/office/drawing/2014/main" id="{B4998683-8C3B-D902-E41B-637EF504C7A4}"/>
              </a:ext>
            </a:extLst>
          </p:cNvPr>
          <p:cNvSpPr>
            <a:spLocks noGrp="1"/>
          </p:cNvSpPr>
          <p:nvPr>
            <p:ph type="title"/>
          </p:nvPr>
        </p:nvSpPr>
        <p:spPr>
          <a:xfrm>
            <a:off x="609601" y="609600"/>
            <a:ext cx="5943600" cy="1320800"/>
          </a:xfrm>
        </p:spPr>
        <p:txBody>
          <a:bodyPr/>
          <a:lstStyle/>
          <a:p>
            <a:r>
              <a:rPr lang="en-US" b="1" dirty="0"/>
              <a:t>Risk Assessment – Objective 7</a:t>
            </a:r>
          </a:p>
        </p:txBody>
      </p:sp>
    </p:spTree>
    <p:extLst>
      <p:ext uri="{BB962C8B-B14F-4D97-AF65-F5344CB8AC3E}">
        <p14:creationId xmlns:p14="http://schemas.microsoft.com/office/powerpoint/2010/main" val="14319397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4E9131-8627-F306-30D8-D9C849131FD4}"/>
              </a:ext>
            </a:extLst>
          </p:cNvPr>
          <p:cNvSpPr/>
          <p:nvPr/>
        </p:nvSpPr>
        <p:spPr>
          <a:xfrm>
            <a:off x="5029200" y="0"/>
            <a:ext cx="41148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Picture 3">
            <a:extLst>
              <a:ext uri="{FF2B5EF4-FFF2-40B4-BE49-F238E27FC236}">
                <a16:creationId xmlns:a16="http://schemas.microsoft.com/office/drawing/2014/main" id="{06F77C42-7163-2096-EF78-FA554E6C693E}"/>
              </a:ext>
            </a:extLst>
          </p:cNvPr>
          <p:cNvPicPr>
            <a:picLocks noChangeAspect="1"/>
          </p:cNvPicPr>
          <p:nvPr/>
        </p:nvPicPr>
        <p:blipFill>
          <a:blip r:embed="rId3"/>
          <a:stretch>
            <a:fillRect/>
          </a:stretch>
        </p:blipFill>
        <p:spPr>
          <a:xfrm>
            <a:off x="6400800" y="0"/>
            <a:ext cx="2743200" cy="6918960"/>
          </a:xfrm>
          <a:prstGeom prst="rect">
            <a:avLst/>
          </a:prstGeom>
        </p:spPr>
      </p:pic>
      <p:sp>
        <p:nvSpPr>
          <p:cNvPr id="3" name="Content Placeholder 2">
            <a:extLst>
              <a:ext uri="{FF2B5EF4-FFF2-40B4-BE49-F238E27FC236}">
                <a16:creationId xmlns:a16="http://schemas.microsoft.com/office/drawing/2014/main" id="{3C17C54D-F23C-4421-33ED-F7CDD488AE2E}"/>
              </a:ext>
            </a:extLst>
          </p:cNvPr>
          <p:cNvSpPr>
            <a:spLocks noGrp="1"/>
          </p:cNvSpPr>
          <p:nvPr>
            <p:ph idx="1"/>
          </p:nvPr>
        </p:nvSpPr>
        <p:spPr>
          <a:xfrm>
            <a:off x="838201" y="2057400"/>
            <a:ext cx="5334000" cy="3881437"/>
          </a:xfrm>
        </p:spPr>
        <p:txBody>
          <a:bodyPr/>
          <a:lstStyle/>
          <a:p>
            <a:pPr marL="355600">
              <a:spcBef>
                <a:spcPts val="100"/>
              </a:spcBef>
              <a:tabLst>
                <a:tab pos="469265" algn="l"/>
                <a:tab pos="469900" algn="l"/>
              </a:tabLst>
            </a:pPr>
            <a:r>
              <a:rPr lang="en-US" sz="2400" dirty="0">
                <a:latin typeface="Calibri" panose="020F0502020204030204" pitchFamily="34" charset="0"/>
                <a:ea typeface="Calibri" panose="020F0502020204030204" pitchFamily="34" charset="0"/>
                <a:cs typeface="Calibri" panose="020F0502020204030204" pitchFamily="34" charset="0"/>
              </a:rPr>
              <a:t>Are controls operating as intended?</a:t>
            </a:r>
          </a:p>
          <a:p>
            <a:pPr>
              <a:lnSpc>
                <a:spcPct val="100000"/>
              </a:lnSpc>
              <a:spcBef>
                <a:spcPts val="20"/>
              </a:spcBef>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355600">
              <a:tabLst>
                <a:tab pos="469265" algn="l"/>
                <a:tab pos="469900" algn="l"/>
              </a:tabLst>
            </a:pPr>
            <a:r>
              <a:rPr lang="en-US" sz="2400" dirty="0">
                <a:latin typeface="Calibri" panose="020F0502020204030204" pitchFamily="34" charset="0"/>
                <a:ea typeface="Calibri" panose="020F0502020204030204" pitchFamily="34" charset="0"/>
                <a:cs typeface="Calibri" panose="020F0502020204030204" pitchFamily="34" charset="0"/>
              </a:rPr>
              <a:t>Unmonitored controls deteriorate over time.</a:t>
            </a:r>
          </a:p>
          <a:p>
            <a:pPr marL="0" indent="0">
              <a:lnSpc>
                <a:spcPct val="100000"/>
              </a:lnSpc>
              <a:spcBef>
                <a:spcPts val="50"/>
              </a:spcBef>
              <a:buNone/>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0" marR="5080" indent="0">
              <a:lnSpc>
                <a:spcPts val="2590"/>
              </a:lnSpc>
              <a:buNone/>
            </a:pPr>
            <a:r>
              <a:rPr lang="en-US" sz="2400" spc="-5" dirty="0">
                <a:latin typeface="Calibri" panose="020F0502020204030204" pitchFamily="34" charset="0"/>
                <a:ea typeface="Calibri" panose="020F0502020204030204" pitchFamily="34" charset="0"/>
                <a:cs typeface="Calibri" panose="020F0502020204030204" pitchFamily="34" charset="0"/>
              </a:rPr>
              <a:t>Internal Controls </a:t>
            </a:r>
            <a:r>
              <a:rPr lang="en-US" sz="2400" dirty="0">
                <a:latin typeface="Calibri" panose="020F0502020204030204" pitchFamily="34" charset="0"/>
                <a:ea typeface="Calibri" panose="020F0502020204030204" pitchFamily="34" charset="0"/>
                <a:cs typeface="Calibri" panose="020F0502020204030204" pitchFamily="34" charset="0"/>
              </a:rPr>
              <a:t>must be </a:t>
            </a:r>
            <a:r>
              <a:rPr lang="en-US" sz="2400" spc="-5" dirty="0">
                <a:latin typeface="Calibri" panose="020F0502020204030204" pitchFamily="34" charset="0"/>
                <a:ea typeface="Calibri" panose="020F0502020204030204" pitchFamily="34" charset="0"/>
                <a:cs typeface="Calibri" panose="020F0502020204030204" pitchFamily="34" charset="0"/>
              </a:rPr>
              <a:t>monitored </a:t>
            </a:r>
            <a:r>
              <a:rPr lang="en-US" sz="2400" dirty="0">
                <a:latin typeface="Calibri" panose="020F0502020204030204" pitchFamily="34" charset="0"/>
                <a:ea typeface="Calibri" panose="020F0502020204030204" pitchFamily="34" charset="0"/>
                <a:cs typeface="Calibri" panose="020F0502020204030204" pitchFamily="34" charset="0"/>
              </a:rPr>
              <a:t>on a </a:t>
            </a:r>
            <a:r>
              <a:rPr lang="en-US" sz="2400" spc="-5" dirty="0">
                <a:latin typeface="Calibri" panose="020F0502020204030204" pitchFamily="34" charset="0"/>
                <a:ea typeface="Calibri" panose="020F0502020204030204" pitchFamily="34" charset="0"/>
                <a:cs typeface="Calibri" panose="020F0502020204030204" pitchFamily="34" charset="0"/>
              </a:rPr>
              <a:t>regular </a:t>
            </a:r>
            <a:r>
              <a:rPr lang="en-US" sz="2400" dirty="0">
                <a:latin typeface="Calibri" panose="020F0502020204030204" pitchFamily="34" charset="0"/>
                <a:ea typeface="Calibri" panose="020F0502020204030204" pitchFamily="34" charset="0"/>
                <a:cs typeface="Calibri" panose="020F0502020204030204" pitchFamily="34" charset="0"/>
              </a:rPr>
              <a:t>basis to </a:t>
            </a:r>
            <a:r>
              <a:rPr lang="en-US" sz="2400" spc="-5" dirty="0">
                <a:latin typeface="Calibri" panose="020F0502020204030204" pitchFamily="34" charset="0"/>
                <a:ea typeface="Calibri" panose="020F0502020204030204" pitchFamily="34" charset="0"/>
                <a:cs typeface="Calibri" panose="020F0502020204030204" pitchFamily="34" charset="0"/>
              </a:rPr>
              <a:t>ensure </a:t>
            </a:r>
            <a:r>
              <a:rPr lang="en-US" sz="2400" dirty="0">
                <a:latin typeface="Calibri" panose="020F0502020204030204" pitchFamily="34" charset="0"/>
                <a:ea typeface="Calibri" panose="020F0502020204030204" pitchFamily="34" charset="0"/>
                <a:cs typeface="Calibri" panose="020F0502020204030204" pitchFamily="34" charset="0"/>
              </a:rPr>
              <a:t>that </a:t>
            </a:r>
            <a:r>
              <a:rPr lang="en-US" sz="2400" spc="5" dirty="0">
                <a:latin typeface="Calibri" panose="020F0502020204030204" pitchFamily="34" charset="0"/>
                <a:ea typeface="Calibri" panose="020F0502020204030204" pitchFamily="34" charset="0"/>
                <a:cs typeface="Calibri" panose="020F0502020204030204" pitchFamily="34" charset="0"/>
              </a:rPr>
              <a:t>all </a:t>
            </a:r>
            <a:r>
              <a:rPr lang="en-US" sz="2400" spc="-5" dirty="0">
                <a:latin typeface="Calibri" panose="020F0502020204030204" pitchFamily="34" charset="0"/>
                <a:ea typeface="Calibri" panose="020F0502020204030204" pitchFamily="34" charset="0"/>
                <a:cs typeface="Calibri" panose="020F0502020204030204" pitchFamily="34" charset="0"/>
              </a:rPr>
              <a:t>controls are operating efficiently </a:t>
            </a:r>
            <a:r>
              <a:rPr lang="en-US" sz="2400" dirty="0">
                <a:latin typeface="Calibri" panose="020F0502020204030204" pitchFamily="34" charset="0"/>
                <a:ea typeface="Calibri" panose="020F0502020204030204" pitchFamily="34" charset="0"/>
                <a:cs typeface="Calibri" panose="020F0502020204030204" pitchFamily="34" charset="0"/>
              </a:rPr>
              <a:t>and </a:t>
            </a:r>
            <a:r>
              <a:rPr lang="en-US" sz="2400" spc="-10" dirty="0">
                <a:latin typeface="Calibri" panose="020F0502020204030204" pitchFamily="34" charset="0"/>
                <a:ea typeface="Calibri" panose="020F0502020204030204" pitchFamily="34" charset="0"/>
                <a:cs typeface="Calibri" panose="020F0502020204030204" pitchFamily="34" charset="0"/>
              </a:rPr>
              <a:t>effectively </a:t>
            </a:r>
            <a:r>
              <a:rPr lang="en-US" sz="2400" dirty="0">
                <a:latin typeface="Calibri" panose="020F0502020204030204" pitchFamily="34" charset="0"/>
                <a:ea typeface="Calibri" panose="020F0502020204030204" pitchFamily="34" charset="0"/>
                <a:cs typeface="Calibri" panose="020F0502020204030204" pitchFamily="34" charset="0"/>
              </a:rPr>
              <a:t>to </a:t>
            </a:r>
            <a:r>
              <a:rPr lang="en-US" sz="2400" spc="-10" dirty="0">
                <a:latin typeface="Calibri" panose="020F0502020204030204" pitchFamily="34" charset="0"/>
                <a:ea typeface="Calibri" panose="020F0502020204030204" pitchFamily="34" charset="0"/>
                <a:cs typeface="Calibri" panose="020F0502020204030204" pitchFamily="34" charset="0"/>
              </a:rPr>
              <a:t>prevent </a:t>
            </a:r>
            <a:r>
              <a:rPr lang="en-US" sz="2400" dirty="0">
                <a:latin typeface="Calibri" panose="020F0502020204030204" pitchFamily="34" charset="0"/>
                <a:ea typeface="Calibri" panose="020F0502020204030204" pitchFamily="34" charset="0"/>
                <a:cs typeface="Calibri" panose="020F0502020204030204" pitchFamily="34" charset="0"/>
              </a:rPr>
              <a:t>or </a:t>
            </a:r>
            <a:r>
              <a:rPr lang="en-US" sz="2400" spc="-5" dirty="0">
                <a:latin typeface="Calibri" panose="020F0502020204030204" pitchFamily="34" charset="0"/>
                <a:ea typeface="Calibri" panose="020F0502020204030204" pitchFamily="34" charset="0"/>
                <a:cs typeface="Calibri" panose="020F0502020204030204" pitchFamily="34" charset="0"/>
              </a:rPr>
              <a:t>detect </a:t>
            </a:r>
            <a:r>
              <a:rPr lang="en-US" sz="2400" dirty="0">
                <a:latin typeface="Calibri" panose="020F0502020204030204" pitchFamily="34" charset="0"/>
                <a:ea typeface="Calibri" panose="020F0502020204030204" pitchFamily="34" charset="0"/>
                <a:cs typeface="Calibri" panose="020F0502020204030204" pitchFamily="34" charset="0"/>
              </a:rPr>
              <a:t>and </a:t>
            </a:r>
            <a:r>
              <a:rPr lang="en-US" sz="2400" spc="-10" dirty="0">
                <a:latin typeface="Calibri" panose="020F0502020204030204" pitchFamily="34" charset="0"/>
                <a:ea typeface="Calibri" panose="020F0502020204030204" pitchFamily="34" charset="0"/>
                <a:cs typeface="Calibri" panose="020F0502020204030204" pitchFamily="34" charset="0"/>
              </a:rPr>
              <a:t>correct </a:t>
            </a:r>
            <a:r>
              <a:rPr lang="en-US" sz="2400" spc="-5" dirty="0">
                <a:latin typeface="Calibri" panose="020F0502020204030204" pitchFamily="34" charset="0"/>
                <a:ea typeface="Calibri" panose="020F0502020204030204" pitchFamily="34" charset="0"/>
                <a:cs typeface="Calibri" panose="020F0502020204030204" pitchFamily="34" charset="0"/>
              </a:rPr>
              <a:t>misstatements.</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518E9F52-93A6-7C1B-9823-3A9C07E2C36A}"/>
              </a:ext>
            </a:extLst>
          </p:cNvPr>
          <p:cNvSpPr>
            <a:spLocks noGrp="1"/>
          </p:cNvSpPr>
          <p:nvPr>
            <p:ph type="title"/>
          </p:nvPr>
        </p:nvSpPr>
        <p:spPr>
          <a:xfrm>
            <a:off x="609601" y="609600"/>
            <a:ext cx="5791200" cy="1320800"/>
          </a:xfrm>
        </p:spPr>
        <p:txBody>
          <a:bodyPr/>
          <a:lstStyle/>
          <a:p>
            <a:r>
              <a:rPr lang="en-US" dirty="0"/>
              <a:t>Monitoring and Capital Assets</a:t>
            </a:r>
          </a:p>
        </p:txBody>
      </p:sp>
    </p:spTree>
    <p:extLst>
      <p:ext uri="{BB962C8B-B14F-4D97-AF65-F5344CB8AC3E}">
        <p14:creationId xmlns:p14="http://schemas.microsoft.com/office/powerpoint/2010/main" val="38698735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2CD26940-A9E4-5807-7A13-A11FD49B2B09}"/>
              </a:ext>
            </a:extLst>
          </p:cNvPr>
          <p:cNvSpPr>
            <a:spLocks noGrp="1" noChangeArrowheads="1"/>
          </p:cNvSpPr>
          <p:nvPr>
            <p:ph type="ctrTitle"/>
          </p:nvPr>
        </p:nvSpPr>
        <p:spPr>
          <a:xfrm>
            <a:off x="533400" y="1905000"/>
            <a:ext cx="7010400" cy="1646237"/>
          </a:xfrm>
        </p:spPr>
        <p:txBody>
          <a:bodyPr/>
          <a:lstStyle/>
          <a:p>
            <a:pPr algn="ctr" eaLnBrk="1" hangingPunct="1"/>
            <a:r>
              <a:rPr lang="en-US" altLang="en-US" dirty="0"/>
              <a:t>Questions? </a:t>
            </a:r>
          </a:p>
        </p:txBody>
      </p:sp>
      <p:pic>
        <p:nvPicPr>
          <p:cNvPr id="84995" name="Picture 3" descr="A drawing of a face&#10;&#10;Description generated with high confidence">
            <a:extLst>
              <a:ext uri="{FF2B5EF4-FFF2-40B4-BE49-F238E27FC236}">
                <a16:creationId xmlns:a16="http://schemas.microsoft.com/office/drawing/2014/main" id="{2739D96D-4EBE-9498-D257-80F98AA64A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638800"/>
            <a:ext cx="26860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E9F52-93A6-7C1B-9823-3A9C07E2C36A}"/>
              </a:ext>
            </a:extLst>
          </p:cNvPr>
          <p:cNvSpPr>
            <a:spLocks noGrp="1"/>
          </p:cNvSpPr>
          <p:nvPr>
            <p:ph type="title"/>
          </p:nvPr>
        </p:nvSpPr>
        <p:spPr>
          <a:xfrm>
            <a:off x="609028" y="715963"/>
            <a:ext cx="6348413" cy="1320800"/>
          </a:xfrm>
        </p:spPr>
        <p:txBody>
          <a:bodyPr/>
          <a:lstStyle/>
          <a:p>
            <a:r>
              <a:rPr lang="en-US" b="1" dirty="0"/>
              <a:t>Acquisition Costs</a:t>
            </a:r>
          </a:p>
        </p:txBody>
      </p:sp>
      <p:sp>
        <p:nvSpPr>
          <p:cNvPr id="5" name="Rectangle 4">
            <a:extLst>
              <a:ext uri="{FF2B5EF4-FFF2-40B4-BE49-F238E27FC236}">
                <a16:creationId xmlns:a16="http://schemas.microsoft.com/office/drawing/2014/main" id="{D95ECE37-A340-EAD2-F2CC-7429A1186FCB}"/>
              </a:ext>
            </a:extLst>
          </p:cNvPr>
          <p:cNvSpPr/>
          <p:nvPr/>
        </p:nvSpPr>
        <p:spPr>
          <a:xfrm>
            <a:off x="6652071" y="0"/>
            <a:ext cx="25146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Picture 3">
            <a:extLst>
              <a:ext uri="{FF2B5EF4-FFF2-40B4-BE49-F238E27FC236}">
                <a16:creationId xmlns:a16="http://schemas.microsoft.com/office/drawing/2014/main" id="{344BA1C5-609D-F8A9-ED49-1B5700A55564}"/>
              </a:ext>
            </a:extLst>
          </p:cNvPr>
          <p:cNvPicPr>
            <a:picLocks noChangeAspect="1"/>
          </p:cNvPicPr>
          <p:nvPr/>
        </p:nvPicPr>
        <p:blipFill>
          <a:blip r:embed="rId3"/>
          <a:stretch>
            <a:fillRect/>
          </a:stretch>
        </p:blipFill>
        <p:spPr>
          <a:xfrm>
            <a:off x="6781800" y="0"/>
            <a:ext cx="2384870" cy="6858000"/>
          </a:xfrm>
          <a:prstGeom prst="rect">
            <a:avLst/>
          </a:prstGeom>
        </p:spPr>
      </p:pic>
      <p:sp>
        <p:nvSpPr>
          <p:cNvPr id="3" name="Content Placeholder 2">
            <a:extLst>
              <a:ext uri="{FF2B5EF4-FFF2-40B4-BE49-F238E27FC236}">
                <a16:creationId xmlns:a16="http://schemas.microsoft.com/office/drawing/2014/main" id="{3C17C54D-F23C-4421-33ED-F7CDD488AE2E}"/>
              </a:ext>
            </a:extLst>
          </p:cNvPr>
          <p:cNvSpPr>
            <a:spLocks noGrp="1"/>
          </p:cNvSpPr>
          <p:nvPr>
            <p:ph idx="1"/>
          </p:nvPr>
        </p:nvSpPr>
        <p:spPr>
          <a:xfrm>
            <a:off x="914400" y="1600200"/>
            <a:ext cx="5737671" cy="3881437"/>
          </a:xfrm>
        </p:spPr>
        <p:txBody>
          <a:bodyPr/>
          <a:lstStyle/>
          <a:p>
            <a:pPr algn="l"/>
            <a:r>
              <a:rPr lang="en-US" sz="2800" b="1" i="0" u="none" strike="noStrike" baseline="0" dirty="0">
                <a:latin typeface="Calibri" panose="020F0502020204030204" pitchFamily="34" charset="0"/>
                <a:ea typeface="Calibri" panose="020F0502020204030204" pitchFamily="34" charset="0"/>
                <a:cs typeface="Calibri" panose="020F0502020204030204" pitchFamily="34" charset="0"/>
              </a:rPr>
              <a:t>Pre-conditions for capitalization: </a:t>
            </a:r>
          </a:p>
          <a:p>
            <a:pPr lvl="1">
              <a:buFont typeface="Wingdings" panose="05000000000000000000" pitchFamily="2" charset="2"/>
              <a:buChar char="§"/>
            </a:pPr>
            <a:r>
              <a:rPr lang="en-US" sz="2800" dirty="0">
                <a:latin typeface="Calibri" panose="020F0502020204030204" pitchFamily="34" charset="0"/>
                <a:ea typeface="Calibri" panose="020F0502020204030204" pitchFamily="34" charset="0"/>
                <a:cs typeface="Calibri" panose="020F0502020204030204" pitchFamily="34" charset="0"/>
              </a:rPr>
              <a:t>Capitalize a cost only if it is directly identifiable with a specific asset. </a:t>
            </a:r>
          </a:p>
          <a:p>
            <a:pPr lvl="1">
              <a:buFont typeface="Wingdings" panose="05000000000000000000" pitchFamily="2" charset="2"/>
              <a:buChar char="§"/>
            </a:pPr>
            <a:r>
              <a:rPr lang="en-US" sz="2800" b="0" i="0" u="none" strike="noStrike" baseline="0" dirty="0">
                <a:latin typeface="Calibri" panose="020F0502020204030204" pitchFamily="34" charset="0"/>
                <a:ea typeface="Calibri" panose="020F0502020204030204" pitchFamily="34" charset="0"/>
                <a:cs typeface="Calibri" panose="020F0502020204030204" pitchFamily="34" charset="0"/>
              </a:rPr>
              <a:t>Capitalize a cost only if </a:t>
            </a:r>
            <a:r>
              <a:rPr lang="en-US" sz="2800" dirty="0">
                <a:latin typeface="Calibri" panose="020F0502020204030204" pitchFamily="34" charset="0"/>
                <a:ea typeface="Calibri" panose="020F0502020204030204" pitchFamily="34" charset="0"/>
                <a:cs typeface="Calibri" panose="020F0502020204030204" pitchFamily="34" charset="0"/>
              </a:rPr>
              <a:t>incurred after acquisition of the related asset is considered probable.</a:t>
            </a:r>
            <a:endParaRPr lang="en-US" sz="2800" b="0" i="0" u="none" strike="noStrike" baseline="0" dirty="0">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1098C275-D6D7-B481-9314-AAD48ABC204A}"/>
              </a:ext>
            </a:extLst>
          </p:cNvPr>
          <p:cNvSpPr/>
          <p:nvPr/>
        </p:nvSpPr>
        <p:spPr>
          <a:xfrm>
            <a:off x="5181600" y="5410200"/>
            <a:ext cx="1600199" cy="14396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369880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D7CD32-A901-06FA-F061-A77775A34368}"/>
              </a:ext>
            </a:extLst>
          </p:cNvPr>
          <p:cNvPicPr>
            <a:picLocks noChangeAspect="1"/>
          </p:cNvPicPr>
          <p:nvPr/>
        </p:nvPicPr>
        <p:blipFill>
          <a:blip r:embed="rId3"/>
          <a:stretch>
            <a:fillRect/>
          </a:stretch>
        </p:blipFill>
        <p:spPr>
          <a:xfrm>
            <a:off x="0" y="0"/>
            <a:ext cx="2286000" cy="6858000"/>
          </a:xfrm>
          <a:prstGeom prst="rect">
            <a:avLst/>
          </a:prstGeom>
        </p:spPr>
      </p:pic>
      <p:sp>
        <p:nvSpPr>
          <p:cNvPr id="6" name="Rectangle 5">
            <a:extLst>
              <a:ext uri="{FF2B5EF4-FFF2-40B4-BE49-F238E27FC236}">
                <a16:creationId xmlns:a16="http://schemas.microsoft.com/office/drawing/2014/main" id="{E1247911-7827-95C2-C040-1EE8DCE06A0C}"/>
              </a:ext>
            </a:extLst>
          </p:cNvPr>
          <p:cNvSpPr/>
          <p:nvPr/>
        </p:nvSpPr>
        <p:spPr>
          <a:xfrm>
            <a:off x="6553200" y="0"/>
            <a:ext cx="2590799"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BA8795CF-9F18-E5CF-7F2D-5F9892AD50DE}"/>
              </a:ext>
            </a:extLst>
          </p:cNvPr>
          <p:cNvSpPr/>
          <p:nvPr/>
        </p:nvSpPr>
        <p:spPr bwMode="auto">
          <a:xfrm flipH="1">
            <a:off x="8625714" y="4038600"/>
            <a:ext cx="533400" cy="2852738"/>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18E9F52-93A6-7C1B-9823-3A9C07E2C36A}"/>
              </a:ext>
            </a:extLst>
          </p:cNvPr>
          <p:cNvSpPr>
            <a:spLocks noGrp="1"/>
          </p:cNvSpPr>
          <p:nvPr>
            <p:ph type="title"/>
          </p:nvPr>
        </p:nvSpPr>
        <p:spPr>
          <a:xfrm>
            <a:off x="609600" y="609600"/>
            <a:ext cx="8077200" cy="1320800"/>
          </a:xfrm>
        </p:spPr>
        <p:txBody>
          <a:bodyPr/>
          <a:lstStyle/>
          <a:p>
            <a:pPr algn="r"/>
            <a:r>
              <a:rPr lang="en-US" b="1" dirty="0"/>
              <a:t>Capitalizable Costs</a:t>
            </a:r>
          </a:p>
        </p:txBody>
      </p:sp>
      <p:sp>
        <p:nvSpPr>
          <p:cNvPr id="8" name="Rectangle 7">
            <a:extLst>
              <a:ext uri="{FF2B5EF4-FFF2-40B4-BE49-F238E27FC236}">
                <a16:creationId xmlns:a16="http://schemas.microsoft.com/office/drawing/2014/main" id="{0238A745-260B-A132-F11C-3569FE25A7B3}"/>
              </a:ext>
            </a:extLst>
          </p:cNvPr>
          <p:cNvSpPr/>
          <p:nvPr/>
        </p:nvSpPr>
        <p:spPr>
          <a:xfrm>
            <a:off x="5181600" y="5410200"/>
            <a:ext cx="1676400" cy="14396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3C17C54D-F23C-4421-33ED-F7CDD488AE2E}"/>
              </a:ext>
            </a:extLst>
          </p:cNvPr>
          <p:cNvSpPr>
            <a:spLocks noGrp="1"/>
          </p:cNvSpPr>
          <p:nvPr>
            <p:ph idx="1"/>
          </p:nvPr>
        </p:nvSpPr>
        <p:spPr>
          <a:xfrm>
            <a:off x="2743200" y="1600200"/>
            <a:ext cx="5943600" cy="4876800"/>
          </a:xfrm>
        </p:spPr>
        <p:txBody>
          <a:bodyPr/>
          <a:lstStyle/>
          <a:p>
            <a:pPr marR="104850" algn="l">
              <a:spcBef>
                <a:spcPts val="0"/>
              </a:spcBef>
              <a:spcAft>
                <a:spcPts val="1800"/>
              </a:spcAft>
            </a:pPr>
            <a:r>
              <a:rPr lang="en-US" sz="24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Internal costs</a:t>
            </a:r>
          </a:p>
          <a:p>
            <a:pPr marR="104850" lvl="1">
              <a:spcBef>
                <a:spcPts val="0"/>
              </a:spcBef>
              <a:spcAft>
                <a:spcPts val="1800"/>
              </a:spcAft>
              <a:buFont typeface="Wingdings" panose="05000000000000000000" pitchFamily="2" charset="2"/>
              <a:buChar char="§"/>
            </a:pPr>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General and </a:t>
            </a: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administrative costs should never be capitalized </a:t>
            </a:r>
          </a:p>
          <a:p>
            <a:pPr marR="104850" lvl="2">
              <a:spcBef>
                <a:spcPts val="0"/>
              </a:spcBef>
              <a:spcAft>
                <a:spcPts val="1800"/>
              </a:spcAft>
              <a:buFont typeface="Arial" panose="020B0604020202020204" pitchFamily="34" charset="0"/>
              <a:buChar char="•"/>
            </a:pPr>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Overhead (e.g., use of office facilities, executive management, accounting, human resources)</a:t>
            </a:r>
          </a:p>
          <a:p>
            <a:pPr marR="104850" lvl="1">
              <a:spcBef>
                <a:spcPts val="0"/>
              </a:spcBef>
              <a:spcAft>
                <a:spcPts val="1800"/>
              </a:spcAft>
              <a:buFont typeface="Wingdings" panose="05000000000000000000" pitchFamily="2" charset="2"/>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Costs directly related to the acquisition of a specific asset should be capitalized (e.g., salaries specific to a construction project)</a:t>
            </a:r>
            <a:endPar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3991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2A8ED4-0582-70BE-0EF4-6F20D67A2E82}"/>
              </a:ext>
            </a:extLst>
          </p:cNvPr>
          <p:cNvSpPr/>
          <p:nvPr/>
        </p:nvSpPr>
        <p:spPr>
          <a:xfrm>
            <a:off x="5181600" y="5410200"/>
            <a:ext cx="1676400" cy="14396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F8643DB9-F587-6929-8FB7-99FBB042021C}"/>
              </a:ext>
            </a:extLst>
          </p:cNvPr>
          <p:cNvSpPr/>
          <p:nvPr/>
        </p:nvSpPr>
        <p:spPr>
          <a:xfrm>
            <a:off x="6400800" y="0"/>
            <a:ext cx="2819400" cy="6934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Picture 3">
            <a:extLst>
              <a:ext uri="{FF2B5EF4-FFF2-40B4-BE49-F238E27FC236}">
                <a16:creationId xmlns:a16="http://schemas.microsoft.com/office/drawing/2014/main" id="{0285BA94-12E9-8031-AF2C-6C7E722C607C}"/>
              </a:ext>
            </a:extLst>
          </p:cNvPr>
          <p:cNvPicPr>
            <a:picLocks noChangeAspect="1"/>
          </p:cNvPicPr>
          <p:nvPr/>
        </p:nvPicPr>
        <p:blipFill>
          <a:blip r:embed="rId3">
            <a:alphaModFix amt="44000"/>
          </a:blip>
          <a:stretch>
            <a:fillRect/>
          </a:stretch>
        </p:blipFill>
        <p:spPr>
          <a:xfrm>
            <a:off x="0" y="0"/>
            <a:ext cx="9144000" cy="8000999"/>
          </a:xfrm>
          <a:prstGeom prst="rect">
            <a:avLst/>
          </a:prstGeom>
        </p:spPr>
      </p:pic>
      <p:sp>
        <p:nvSpPr>
          <p:cNvPr id="3" name="Content Placeholder 2">
            <a:extLst>
              <a:ext uri="{FF2B5EF4-FFF2-40B4-BE49-F238E27FC236}">
                <a16:creationId xmlns:a16="http://schemas.microsoft.com/office/drawing/2014/main" id="{3C17C54D-F23C-4421-33ED-F7CDD488AE2E}"/>
              </a:ext>
            </a:extLst>
          </p:cNvPr>
          <p:cNvSpPr>
            <a:spLocks noGrp="1"/>
          </p:cNvSpPr>
          <p:nvPr>
            <p:ph idx="1"/>
          </p:nvPr>
        </p:nvSpPr>
        <p:spPr>
          <a:xfrm>
            <a:off x="838200" y="1295400"/>
            <a:ext cx="7696200" cy="3881437"/>
          </a:xfrm>
        </p:spPr>
        <p:txBody>
          <a:bodyPr/>
          <a:lstStyle/>
          <a:p>
            <a:pPr algn="l"/>
            <a:r>
              <a:rPr lang="en-US" sz="24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Should not be capitalized for two reasons:</a:t>
            </a:r>
          </a:p>
          <a:p>
            <a:pPr lvl="1">
              <a:buFont typeface="Wingdings" panose="05000000000000000000" pitchFamily="2" charset="2"/>
              <a:buChar char="§"/>
            </a:pP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Does not affect the intended location and condition for use </a:t>
            </a:r>
          </a:p>
          <a:p>
            <a:pPr lvl="1">
              <a:buFont typeface="Wingdings" panose="05000000000000000000" pitchFamily="2" charset="2"/>
              <a:buChar char="§"/>
            </a:pP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Does not provide benefit throughout the useful life</a:t>
            </a:r>
            <a:endParaRPr lang="en-US" sz="2400" b="1" dirty="0">
              <a:latin typeface="Calibri" panose="020F0502020204030204" pitchFamily="34" charset="0"/>
              <a:ea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518E9F52-93A6-7C1B-9823-3A9C07E2C36A}"/>
              </a:ext>
            </a:extLst>
          </p:cNvPr>
          <p:cNvSpPr>
            <a:spLocks noGrp="1"/>
          </p:cNvSpPr>
          <p:nvPr>
            <p:ph type="title"/>
          </p:nvPr>
        </p:nvSpPr>
        <p:spPr>
          <a:xfrm>
            <a:off x="0" y="381000"/>
            <a:ext cx="9144000" cy="990600"/>
          </a:xfrm>
        </p:spPr>
        <p:txBody>
          <a:bodyPr/>
          <a:lstStyle/>
          <a:p>
            <a:pPr algn="ctr"/>
            <a:r>
              <a:rPr lang="en-US" b="1" dirty="0"/>
              <a:t>Training</a:t>
            </a:r>
          </a:p>
        </p:txBody>
      </p:sp>
    </p:spTree>
    <p:extLst>
      <p:ext uri="{BB962C8B-B14F-4D97-AF65-F5344CB8AC3E}">
        <p14:creationId xmlns:p14="http://schemas.microsoft.com/office/powerpoint/2010/main" val="1353846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E9F52-93A6-7C1B-9823-3A9C07E2C36A}"/>
              </a:ext>
            </a:extLst>
          </p:cNvPr>
          <p:cNvSpPr>
            <a:spLocks noGrp="1"/>
          </p:cNvSpPr>
          <p:nvPr>
            <p:ph type="title"/>
          </p:nvPr>
        </p:nvSpPr>
        <p:spPr/>
        <p:txBody>
          <a:bodyPr/>
          <a:lstStyle/>
          <a:p>
            <a:r>
              <a:rPr lang="en-US" b="1" dirty="0"/>
              <a:t>Improvements or Repairs</a:t>
            </a:r>
          </a:p>
        </p:txBody>
      </p:sp>
      <p:sp>
        <p:nvSpPr>
          <p:cNvPr id="3" name="Content Placeholder 2">
            <a:extLst>
              <a:ext uri="{FF2B5EF4-FFF2-40B4-BE49-F238E27FC236}">
                <a16:creationId xmlns:a16="http://schemas.microsoft.com/office/drawing/2014/main" id="{3C17C54D-F23C-4421-33ED-F7CDD488AE2E}"/>
              </a:ext>
            </a:extLst>
          </p:cNvPr>
          <p:cNvSpPr>
            <a:spLocks noGrp="1"/>
          </p:cNvSpPr>
          <p:nvPr>
            <p:ph idx="1"/>
          </p:nvPr>
        </p:nvSpPr>
        <p:spPr>
          <a:xfrm>
            <a:off x="884172" y="1550988"/>
            <a:ext cx="6507228" cy="4697412"/>
          </a:xfrm>
        </p:spPr>
        <p:txBody>
          <a:bodyPr/>
          <a:lstStyle/>
          <a:p>
            <a:pPr>
              <a:spcBef>
                <a:spcPts val="0"/>
              </a:spcBef>
              <a:spcAft>
                <a:spcPts val="600"/>
              </a:spcAft>
            </a:pPr>
            <a:r>
              <a:rPr lang="en-US" sz="2400" dirty="0">
                <a:latin typeface="Calibri" panose="020F0502020204030204" pitchFamily="34" charset="0"/>
                <a:ea typeface="Calibri" panose="020F0502020204030204" pitchFamily="34" charset="0"/>
                <a:cs typeface="Calibri" panose="020F0502020204030204" pitchFamily="34" charset="0"/>
              </a:rPr>
              <a:t>Improvements</a:t>
            </a:r>
          </a:p>
          <a:p>
            <a:pPr lvl="1">
              <a:spcBef>
                <a:spcPts val="0"/>
              </a:spcBef>
              <a:spcAft>
                <a:spcPts val="600"/>
              </a:spcAft>
              <a:buFont typeface="Wingdings" panose="05000000000000000000" pitchFamily="2" charset="2"/>
              <a:buChar char="§"/>
            </a:pPr>
            <a:r>
              <a:rPr lang="en-US" sz="215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Lengthen a capital asset’s estimated </a:t>
            </a:r>
            <a:r>
              <a:rPr lang="en-US" sz="215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useful life</a:t>
            </a:r>
            <a:r>
              <a:rPr lang="en-US" sz="215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or,</a:t>
            </a:r>
          </a:p>
          <a:p>
            <a:pPr lvl="1">
              <a:spcBef>
                <a:spcPts val="0"/>
              </a:spcBef>
              <a:spcAft>
                <a:spcPts val="600"/>
              </a:spcAft>
              <a:buFont typeface="Wingdings" panose="05000000000000000000" pitchFamily="2" charset="2"/>
              <a:buChar char="§"/>
            </a:pPr>
            <a:r>
              <a:rPr lang="en-US" sz="2150" i="0"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Increase a capital asset’s ability to provide service </a:t>
            </a:r>
            <a:r>
              <a:rPr lang="en-US" sz="2150" b="0" i="0"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(i.e., greater effectiveness or efficiency)</a:t>
            </a:r>
          </a:p>
          <a:p>
            <a:pPr>
              <a:spcBef>
                <a:spcPts val="0"/>
              </a:spcBef>
              <a:spcAft>
                <a:spcPts val="600"/>
              </a:spcAft>
            </a:pPr>
            <a:r>
              <a:rPr lang="en-US" sz="2400" b="0" i="0"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Improvements should be capitalized and recognized as depreciation expense over the estimated useful life of the asset.</a:t>
            </a:r>
          </a:p>
          <a:p>
            <a:pPr>
              <a:spcBef>
                <a:spcPts val="0"/>
              </a:spcBef>
              <a:spcAft>
                <a:spcPts val="600"/>
              </a:spcAft>
            </a:pPr>
            <a:r>
              <a:rPr lang="en-US" sz="240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Repairs and maintenance</a:t>
            </a:r>
          </a:p>
          <a:p>
            <a:pPr lvl="1">
              <a:spcBef>
                <a:spcPts val="0"/>
              </a:spcBef>
              <a:spcAft>
                <a:spcPts val="600"/>
              </a:spcAft>
              <a:buFont typeface="Wingdings" panose="05000000000000000000" pitchFamily="2" charset="2"/>
              <a:buChar char="§"/>
            </a:pPr>
            <a:r>
              <a:rPr lang="en-US" sz="22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Retain value rather than provide additional value</a:t>
            </a:r>
          </a:p>
          <a:p>
            <a:pPr>
              <a:spcBef>
                <a:spcPts val="0"/>
              </a:spcBef>
              <a:spcAft>
                <a:spcPts val="600"/>
              </a:spcAft>
            </a:pPr>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Expenditures for repairs are generally not included in historical cost. </a:t>
            </a:r>
          </a:p>
          <a:p>
            <a:pPr>
              <a:spcBef>
                <a:spcPts val="0"/>
              </a:spcBef>
              <a:spcAft>
                <a:spcPts val="600"/>
              </a:spcAft>
            </a:pPr>
            <a:endParaRPr lang="en-US" b="0" i="0" u="none" strike="noStrike" baseline="0" dirty="0">
              <a:solidFill>
                <a:srgbClr val="000000"/>
              </a:solidFill>
              <a:latin typeface="Tahoma" panose="020B0604030504040204" pitchFamily="34" charset="0"/>
            </a:endParaRPr>
          </a:p>
          <a:p>
            <a:endParaRPr lang="en-US" dirty="0"/>
          </a:p>
        </p:txBody>
      </p:sp>
    </p:spTree>
    <p:extLst>
      <p:ext uri="{BB962C8B-B14F-4D97-AF65-F5344CB8AC3E}">
        <p14:creationId xmlns:p14="http://schemas.microsoft.com/office/powerpoint/2010/main" val="3277858836"/>
      </p:ext>
    </p:extLst>
  </p:cSld>
  <p:clrMapOvr>
    <a:masterClrMapping/>
  </p:clrMapOvr>
</p:sld>
</file>

<file path=ppt/theme/theme1.xml><?xml version="1.0" encoding="utf-8"?>
<a:theme xmlns:a="http://schemas.openxmlformats.org/drawingml/2006/main" name="Facet">
  <a:themeElements>
    <a:clrScheme name="Custom 2">
      <a:dk1>
        <a:sysClr val="windowText" lastClr="000000"/>
      </a:dk1>
      <a:lt1>
        <a:sysClr val="window" lastClr="FFFFFF"/>
      </a:lt1>
      <a:dk2>
        <a:srgbClr val="2C3C43"/>
      </a:dk2>
      <a:lt2>
        <a:srgbClr val="EBEBEB"/>
      </a:lt2>
      <a:accent1>
        <a:srgbClr val="FF8200"/>
      </a:accent1>
      <a:accent2>
        <a:srgbClr val="58595B"/>
      </a:accent2>
      <a:accent3>
        <a:srgbClr val="00746F"/>
      </a:accent3>
      <a:accent4>
        <a:srgbClr val="E76618"/>
      </a:accent4>
      <a:accent5>
        <a:srgbClr val="006C93"/>
      </a:accent5>
      <a:accent6>
        <a:srgbClr val="918655"/>
      </a:accent6>
      <a:hlink>
        <a:srgbClr val="754A7E"/>
      </a:hlink>
      <a:folHlink>
        <a:srgbClr val="2C3C43"/>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spDef>
      <a:spPr>
        <a:solidFill>
          <a:schemeClr val="bg1"/>
        </a:solidFill>
        <a:ln>
          <a:solidFill>
            <a:schemeClr val="bg1"/>
          </a:solid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Not-for-Profit Update</Template>
  <TotalTime>19741</TotalTime>
  <Words>2924</Words>
  <Application>Microsoft Office PowerPoint</Application>
  <PresentationFormat>On-screen Show (4:3)</PresentationFormat>
  <Paragraphs>347</Paragraphs>
  <Slides>55</Slides>
  <Notes>48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Arial</vt:lpstr>
      <vt:lpstr>Calibri</vt:lpstr>
      <vt:lpstr>Georgia</vt:lpstr>
      <vt:lpstr>Tahoma</vt:lpstr>
      <vt:lpstr>Trebuchet MS</vt:lpstr>
      <vt:lpstr>Wingdings</vt:lpstr>
      <vt:lpstr>Wingdings 3</vt:lpstr>
      <vt:lpstr>Facet</vt:lpstr>
      <vt:lpstr>Accounting for Capital Assets</vt:lpstr>
      <vt:lpstr>Learning Objectives:</vt:lpstr>
      <vt:lpstr>Capital Assets - Definition  </vt:lpstr>
      <vt:lpstr>Capital Assets - Definition  </vt:lpstr>
      <vt:lpstr>Capital Asset Valuation</vt:lpstr>
      <vt:lpstr>Acquisition Costs</vt:lpstr>
      <vt:lpstr>Capitalizable Costs</vt:lpstr>
      <vt:lpstr>Training</vt:lpstr>
      <vt:lpstr>Improvements or Repairs</vt:lpstr>
      <vt:lpstr>The Grey Areas</vt:lpstr>
      <vt:lpstr>Capital Outlay or Period Cost?</vt:lpstr>
      <vt:lpstr>Valuation of Capital Assets</vt:lpstr>
      <vt:lpstr>Valuation of Capital Assets</vt:lpstr>
      <vt:lpstr>Donated Capital Assets</vt:lpstr>
      <vt:lpstr>Capital Asset Capitalization and Accountability</vt:lpstr>
      <vt:lpstr>Capital Asset Capitalization and Accountability</vt:lpstr>
      <vt:lpstr>Capital Asset Capitalization and Accountability</vt:lpstr>
      <vt:lpstr>Capital Asset Capitalization and Accountability</vt:lpstr>
      <vt:lpstr>Depreciation of Capital Assets </vt:lpstr>
      <vt:lpstr>Depreciation of Capital Assets</vt:lpstr>
      <vt:lpstr>Depreciation of Capital Assets</vt:lpstr>
      <vt:lpstr>Capital Asset Reporting</vt:lpstr>
      <vt:lpstr>Capital Asset Reporting </vt:lpstr>
      <vt:lpstr>Statements of Principle Reporting Capital Assets</vt:lpstr>
      <vt:lpstr>Policies and Procedures Understand the operational aspects of capital outlay</vt:lpstr>
      <vt:lpstr>System Design and Policies</vt:lpstr>
      <vt:lpstr>Capital Asset Policies</vt:lpstr>
      <vt:lpstr>Setting Policies - Thresholds</vt:lpstr>
      <vt:lpstr>Setting Policies - Components</vt:lpstr>
      <vt:lpstr>Setting Policies - Donations</vt:lpstr>
      <vt:lpstr>Setting Policies – Major Classes</vt:lpstr>
      <vt:lpstr>Setting Policies – Depreciation</vt:lpstr>
      <vt:lpstr>Setting Policies – Depreciation</vt:lpstr>
      <vt:lpstr>Setting Policies – Impairments</vt:lpstr>
      <vt:lpstr>Setting Policies – Impairments</vt:lpstr>
      <vt:lpstr>Setting Policies – Control</vt:lpstr>
      <vt:lpstr>Setting Policies – Control</vt:lpstr>
      <vt:lpstr>Setting Policies – Control</vt:lpstr>
      <vt:lpstr>Setting Policies – Control</vt:lpstr>
      <vt:lpstr>Internal Control related to Capital Outlay Understanding how to safeguard these assets </vt:lpstr>
      <vt:lpstr>Why are Internal Controls related to Capital Assets Important?</vt:lpstr>
      <vt:lpstr>Control Objectives for Internal Controls</vt:lpstr>
      <vt:lpstr>Control Objectives for Internal Controls</vt:lpstr>
      <vt:lpstr>Capital Asset I/C Objective Steps:</vt:lpstr>
      <vt:lpstr>Capital Asset I/C Objective Steps:</vt:lpstr>
      <vt:lpstr>Capital Asset I/C Objective Steps:</vt:lpstr>
      <vt:lpstr>Risk Assessment – Objective 1</vt:lpstr>
      <vt:lpstr>Risk Assessment – Objective 2</vt:lpstr>
      <vt:lpstr>Risk Assessment – Objective 3</vt:lpstr>
      <vt:lpstr>Risk Assessment – Objective 4</vt:lpstr>
      <vt:lpstr>Risk Assessment – Objective 5</vt:lpstr>
      <vt:lpstr>Risk Assessment – Objective 6</vt:lpstr>
      <vt:lpstr>Risk Assessment – Objective 7</vt:lpstr>
      <vt:lpstr>Monitoring and Capital Assets</vt:lpstr>
      <vt:lpstr>Questions? </vt:lpstr>
    </vt:vector>
  </TitlesOfParts>
  <Company>RSM McGladrey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Mary Ellen Price</dc:creator>
  <cp:lastModifiedBy>Gary Mitchell, CPA</cp:lastModifiedBy>
  <cp:revision>1291</cp:revision>
  <cp:lastPrinted>2019-01-16T21:17:53Z</cp:lastPrinted>
  <dcterms:created xsi:type="dcterms:W3CDTF">2008-06-26T20:27:48Z</dcterms:created>
  <dcterms:modified xsi:type="dcterms:W3CDTF">2024-03-07T01:58:05Z</dcterms:modified>
</cp:coreProperties>
</file>